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87" r:id="rId23"/>
    <p:sldId id="288" r:id="rId24"/>
    <p:sldId id="275" r:id="rId25"/>
    <p:sldId id="276" r:id="rId26"/>
    <p:sldId id="277" r:id="rId27"/>
    <p:sldId id="278" r:id="rId28"/>
    <p:sldId id="279" r:id="rId29"/>
    <p:sldId id="280" r:id="rId30"/>
    <p:sldId id="289" r:id="rId31"/>
    <p:sldId id="281" r:id="rId32"/>
    <p:sldId id="282" r:id="rId33"/>
    <p:sldId id="283" r:id="rId34"/>
    <p:sldId id="290" r:id="rId35"/>
    <p:sldId id="291" r:id="rId36"/>
    <p:sldId id="292" r:id="rId37"/>
    <p:sldId id="284" r:id="rId38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  <p15:guide id="4" pos="204" userDrawn="1">
          <p15:clr>
            <a:srgbClr val="A4A3A4"/>
          </p15:clr>
        </p15:guide>
        <p15:guide id="5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1CA31"/>
    <a:srgbClr val="E6E6E3"/>
    <a:srgbClr val="E3E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1026"/>
        <p:guide pos="2880"/>
        <p:guide orient="horz" pos="4065"/>
        <p:guide pos="204"/>
        <p:guide pos="55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09308"/>
            <a:ext cx="9144000" cy="1473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630"/>
            <a:ext cx="8229600" cy="1143000"/>
          </a:xfrm>
        </p:spPr>
        <p:txBody>
          <a:bodyPr>
            <a:normAutofit/>
          </a:bodyPr>
          <a:lstStyle/>
          <a:p>
            <a:r>
              <a:rPr sz="480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안전보건교육</a:t>
            </a:r>
            <a:r>
              <a:rPr lang="en-US" sz="48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48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교재</a:t>
            </a:r>
            <a:endParaRPr sz="48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6014"/>
            <a:ext cx="8229600" cy="5660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[</a:t>
            </a:r>
            <a:r>
              <a:rPr dirty="0" smtClean="0"/>
              <a:t>3</a:t>
            </a:r>
            <a:r>
              <a:rPr dirty="0"/>
              <a:t>대 </a:t>
            </a:r>
            <a:r>
              <a:rPr dirty="0" err="1" smtClean="0"/>
              <a:t>사고유형</a:t>
            </a:r>
            <a:r>
              <a:rPr lang="en-US" altLang="ko-KR" dirty="0"/>
              <a:t> ·</a:t>
            </a:r>
            <a:r>
              <a:rPr dirty="0" smtClean="0"/>
              <a:t> </a:t>
            </a:r>
            <a:r>
              <a:rPr dirty="0"/>
              <a:t>8대 </a:t>
            </a:r>
            <a:r>
              <a:rPr dirty="0" err="1"/>
              <a:t>위험요인</a:t>
            </a:r>
            <a:r>
              <a:rPr dirty="0"/>
              <a:t> </a:t>
            </a:r>
            <a:r>
              <a:rPr lang="en-US" altLang="ko-KR" dirty="0" smtClean="0"/>
              <a:t>/ </a:t>
            </a:r>
            <a:r>
              <a:rPr dirty="0" err="1" smtClean="0"/>
              <a:t>비상대비훈련</a:t>
            </a:r>
            <a:r>
              <a:rPr lang="en-US" dirty="0" smtClean="0"/>
              <a:t>]</a:t>
            </a:r>
            <a:endParaRPr dirty="0"/>
          </a:p>
        </p:txBody>
      </p:sp>
      <p:sp>
        <p:nvSpPr>
          <p:cNvPr id="6" name="직사각형 5"/>
          <p:cNvSpPr/>
          <p:nvPr/>
        </p:nvSpPr>
        <p:spPr>
          <a:xfrm>
            <a:off x="2220684" y="1933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3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2026</a:t>
            </a:r>
            <a:r>
              <a:rPr lang="ko-KR" altLang="en-US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년</a:t>
            </a:r>
            <a:r>
              <a:rPr lang="en-US" altLang="ko-KR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4</a:t>
            </a:r>
            <a:r>
              <a:rPr lang="ko-KR" altLang="en-US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월</a:t>
            </a:r>
            <a:endParaRPr lang="ko-KR" altLang="en-US" sz="3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24" y="5721790"/>
            <a:ext cx="3750621" cy="71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끼임</a:t>
            </a:r>
            <a:r>
              <a:rPr dirty="0"/>
              <a:t> </a:t>
            </a:r>
            <a:r>
              <a:rPr dirty="0" err="1"/>
              <a:t>예방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83919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가동 중 </a:t>
            </a:r>
            <a:r>
              <a:rPr lang="ko-KR" altLang="en-US" sz="2800" dirty="0" smtClean="0"/>
              <a:t>청소</a:t>
            </a:r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∙점검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절대 금지</a:t>
            </a:r>
          </a:p>
          <a:p>
            <a:pPr marL="266700" indent="-266700"/>
            <a:r>
              <a:rPr lang="ko-KR" altLang="en-US" sz="2800" dirty="0" smtClean="0"/>
              <a:t>정비 </a:t>
            </a:r>
            <a:r>
              <a:rPr lang="ko-KR" altLang="en-US" sz="2800" dirty="0"/>
              <a:t>시 전원 완전 차단</a:t>
            </a:r>
            <a:r>
              <a:rPr lang="en-US" altLang="ko-KR" sz="2800" dirty="0"/>
              <a:t>(Lock-out</a:t>
            </a:r>
            <a:r>
              <a:rPr lang="en-US" altLang="ko-KR" sz="2800" dirty="0" smtClean="0"/>
              <a:t>) </a:t>
            </a:r>
            <a:r>
              <a:rPr lang="ko-KR" altLang="en-US" sz="2800" dirty="0" smtClean="0"/>
              <a:t>후 작업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/>
              <a:t>방호장치 상태를 확인하고 작업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>
                <a:latin typeface="맑은 고딕" panose="020B0503020000020004" pitchFamily="50" charset="-127"/>
              </a:rPr>
              <a:t>이상 발견 시 작업하지 말고 즉시 보고</a:t>
            </a:r>
            <a:endParaRPr lang="ko-KR" altLang="en-US" sz="2800" dirty="0"/>
          </a:p>
        </p:txBody>
      </p:sp>
      <p:grpSp>
        <p:nvGrpSpPr>
          <p:cNvPr id="7" name="그룹 6"/>
          <p:cNvGrpSpPr/>
          <p:nvPr/>
        </p:nvGrpSpPr>
        <p:grpSpPr>
          <a:xfrm>
            <a:off x="1283993" y="3670300"/>
            <a:ext cx="6595064" cy="2820988"/>
            <a:chOff x="1274468" y="3770700"/>
            <a:chExt cx="6595064" cy="300723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68" y="3770700"/>
              <a:ext cx="6595064" cy="3007230"/>
            </a:xfrm>
            <a:prstGeom prst="rect">
              <a:avLst/>
            </a:prstGeom>
          </p:spPr>
        </p:pic>
        <p:sp>
          <p:nvSpPr>
            <p:cNvPr id="6" name="자유형 5"/>
            <p:cNvSpPr/>
            <p:nvPr/>
          </p:nvSpPr>
          <p:spPr>
            <a:xfrm>
              <a:off x="3900488" y="5524500"/>
              <a:ext cx="528637" cy="428625"/>
            </a:xfrm>
            <a:custGeom>
              <a:avLst/>
              <a:gdLst>
                <a:gd name="connsiteX0" fmla="*/ 85725 w 528637"/>
                <a:gd name="connsiteY0" fmla="*/ 0 h 428625"/>
                <a:gd name="connsiteX1" fmla="*/ 85725 w 528637"/>
                <a:gd name="connsiteY1" fmla="*/ 0 h 428625"/>
                <a:gd name="connsiteX2" fmla="*/ 128587 w 528637"/>
                <a:gd name="connsiteY2" fmla="*/ 9525 h 428625"/>
                <a:gd name="connsiteX3" fmla="*/ 161925 w 528637"/>
                <a:gd name="connsiteY3" fmla="*/ 14288 h 428625"/>
                <a:gd name="connsiteX4" fmla="*/ 209550 w 528637"/>
                <a:gd name="connsiteY4" fmla="*/ 23813 h 428625"/>
                <a:gd name="connsiteX5" fmla="*/ 233362 w 528637"/>
                <a:gd name="connsiteY5" fmla="*/ 28575 h 428625"/>
                <a:gd name="connsiteX6" fmla="*/ 271462 w 528637"/>
                <a:gd name="connsiteY6" fmla="*/ 38100 h 428625"/>
                <a:gd name="connsiteX7" fmla="*/ 323850 w 528637"/>
                <a:gd name="connsiteY7" fmla="*/ 47625 h 428625"/>
                <a:gd name="connsiteX8" fmla="*/ 371475 w 528637"/>
                <a:gd name="connsiteY8" fmla="*/ 61913 h 428625"/>
                <a:gd name="connsiteX9" fmla="*/ 385762 w 528637"/>
                <a:gd name="connsiteY9" fmla="*/ 66675 h 428625"/>
                <a:gd name="connsiteX10" fmla="*/ 404812 w 528637"/>
                <a:gd name="connsiteY10" fmla="*/ 71438 h 428625"/>
                <a:gd name="connsiteX11" fmla="*/ 433387 w 528637"/>
                <a:gd name="connsiteY11" fmla="*/ 80963 h 428625"/>
                <a:gd name="connsiteX12" fmla="*/ 495300 w 528637"/>
                <a:gd name="connsiteY12" fmla="*/ 95250 h 428625"/>
                <a:gd name="connsiteX13" fmla="*/ 528637 w 528637"/>
                <a:gd name="connsiteY13" fmla="*/ 104775 h 428625"/>
                <a:gd name="connsiteX14" fmla="*/ 523875 w 528637"/>
                <a:gd name="connsiteY14" fmla="*/ 152400 h 428625"/>
                <a:gd name="connsiteX15" fmla="*/ 519112 w 528637"/>
                <a:gd name="connsiteY15" fmla="*/ 190500 h 428625"/>
                <a:gd name="connsiteX16" fmla="*/ 514350 w 528637"/>
                <a:gd name="connsiteY16" fmla="*/ 271463 h 428625"/>
                <a:gd name="connsiteX17" fmla="*/ 504825 w 528637"/>
                <a:gd name="connsiteY17" fmla="*/ 300038 h 428625"/>
                <a:gd name="connsiteX18" fmla="*/ 495300 w 528637"/>
                <a:gd name="connsiteY18" fmla="*/ 361950 h 428625"/>
                <a:gd name="connsiteX19" fmla="*/ 485775 w 528637"/>
                <a:gd name="connsiteY19" fmla="*/ 376238 h 428625"/>
                <a:gd name="connsiteX20" fmla="*/ 466725 w 528637"/>
                <a:gd name="connsiteY20" fmla="*/ 428625 h 428625"/>
                <a:gd name="connsiteX21" fmla="*/ 366712 w 528637"/>
                <a:gd name="connsiteY21" fmla="*/ 423863 h 428625"/>
                <a:gd name="connsiteX22" fmla="*/ 352425 w 528637"/>
                <a:gd name="connsiteY22" fmla="*/ 419100 h 428625"/>
                <a:gd name="connsiteX23" fmla="*/ 304800 w 528637"/>
                <a:gd name="connsiteY23" fmla="*/ 414338 h 428625"/>
                <a:gd name="connsiteX24" fmla="*/ 242887 w 528637"/>
                <a:gd name="connsiteY24" fmla="*/ 404813 h 428625"/>
                <a:gd name="connsiteX25" fmla="*/ 209550 w 528637"/>
                <a:gd name="connsiteY25" fmla="*/ 400050 h 428625"/>
                <a:gd name="connsiteX26" fmla="*/ 171450 w 528637"/>
                <a:gd name="connsiteY26" fmla="*/ 390525 h 428625"/>
                <a:gd name="connsiteX27" fmla="*/ 142875 w 528637"/>
                <a:gd name="connsiteY27" fmla="*/ 381000 h 428625"/>
                <a:gd name="connsiteX28" fmla="*/ 114300 w 528637"/>
                <a:gd name="connsiteY28" fmla="*/ 371475 h 428625"/>
                <a:gd name="connsiteX29" fmla="*/ 100012 w 528637"/>
                <a:gd name="connsiteY29" fmla="*/ 366713 h 428625"/>
                <a:gd name="connsiteX30" fmla="*/ 85725 w 528637"/>
                <a:gd name="connsiteY30" fmla="*/ 357188 h 428625"/>
                <a:gd name="connsiteX31" fmla="*/ 33337 w 528637"/>
                <a:gd name="connsiteY31" fmla="*/ 342900 h 428625"/>
                <a:gd name="connsiteX32" fmla="*/ 19050 w 528637"/>
                <a:gd name="connsiteY32" fmla="*/ 338138 h 428625"/>
                <a:gd name="connsiteX33" fmla="*/ 4762 w 528637"/>
                <a:gd name="connsiteY33" fmla="*/ 328613 h 428625"/>
                <a:gd name="connsiteX34" fmla="*/ 0 w 528637"/>
                <a:gd name="connsiteY34" fmla="*/ 314325 h 428625"/>
                <a:gd name="connsiteX35" fmla="*/ 14287 w 528637"/>
                <a:gd name="connsiteY35" fmla="*/ 280988 h 428625"/>
                <a:gd name="connsiteX36" fmla="*/ 28575 w 528637"/>
                <a:gd name="connsiteY36" fmla="*/ 266700 h 428625"/>
                <a:gd name="connsiteX37" fmla="*/ 42862 w 528637"/>
                <a:gd name="connsiteY37" fmla="*/ 161925 h 428625"/>
                <a:gd name="connsiteX38" fmla="*/ 61912 w 528637"/>
                <a:gd name="connsiteY38" fmla="*/ 119063 h 428625"/>
                <a:gd name="connsiteX39" fmla="*/ 71437 w 528637"/>
                <a:gd name="connsiteY39" fmla="*/ 90488 h 428625"/>
                <a:gd name="connsiteX40" fmla="*/ 85725 w 528637"/>
                <a:gd name="connsiteY40" fmla="*/ 4763 h 428625"/>
                <a:gd name="connsiteX41" fmla="*/ 85725 w 528637"/>
                <a:gd name="connsiteY41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28637" h="428625">
                  <a:moveTo>
                    <a:pt x="85725" y="0"/>
                  </a:moveTo>
                  <a:lnTo>
                    <a:pt x="85725" y="0"/>
                  </a:lnTo>
                  <a:cubicBezTo>
                    <a:pt x="100012" y="3175"/>
                    <a:pt x="114202" y="6828"/>
                    <a:pt x="128587" y="9525"/>
                  </a:cubicBezTo>
                  <a:cubicBezTo>
                    <a:pt x="139620" y="11594"/>
                    <a:pt x="150870" y="12337"/>
                    <a:pt x="161925" y="14288"/>
                  </a:cubicBezTo>
                  <a:cubicBezTo>
                    <a:pt x="177868" y="17102"/>
                    <a:pt x="193675" y="20638"/>
                    <a:pt x="209550" y="23813"/>
                  </a:cubicBezTo>
                  <a:cubicBezTo>
                    <a:pt x="217487" y="25400"/>
                    <a:pt x="225509" y="26612"/>
                    <a:pt x="233362" y="28575"/>
                  </a:cubicBezTo>
                  <a:cubicBezTo>
                    <a:pt x="246062" y="31750"/>
                    <a:pt x="258549" y="35948"/>
                    <a:pt x="271462" y="38100"/>
                  </a:cubicBezTo>
                  <a:cubicBezTo>
                    <a:pt x="292119" y="41543"/>
                    <a:pt x="303899" y="43192"/>
                    <a:pt x="323850" y="47625"/>
                  </a:cubicBezTo>
                  <a:cubicBezTo>
                    <a:pt x="345437" y="52422"/>
                    <a:pt x="347741" y="54002"/>
                    <a:pt x="371475" y="61913"/>
                  </a:cubicBezTo>
                  <a:cubicBezTo>
                    <a:pt x="376237" y="63500"/>
                    <a:pt x="380892" y="65457"/>
                    <a:pt x="385762" y="66675"/>
                  </a:cubicBezTo>
                  <a:cubicBezTo>
                    <a:pt x="392112" y="68263"/>
                    <a:pt x="398543" y="69557"/>
                    <a:pt x="404812" y="71438"/>
                  </a:cubicBezTo>
                  <a:cubicBezTo>
                    <a:pt x="414429" y="74323"/>
                    <a:pt x="423542" y="78994"/>
                    <a:pt x="433387" y="80963"/>
                  </a:cubicBezTo>
                  <a:cubicBezTo>
                    <a:pt x="470032" y="88291"/>
                    <a:pt x="449355" y="83763"/>
                    <a:pt x="495300" y="95250"/>
                  </a:cubicBezTo>
                  <a:cubicBezTo>
                    <a:pt x="519215" y="101229"/>
                    <a:pt x="508144" y="97945"/>
                    <a:pt x="528637" y="104775"/>
                  </a:cubicBezTo>
                  <a:cubicBezTo>
                    <a:pt x="527050" y="120650"/>
                    <a:pt x="525637" y="136543"/>
                    <a:pt x="523875" y="152400"/>
                  </a:cubicBezTo>
                  <a:cubicBezTo>
                    <a:pt x="522462" y="165121"/>
                    <a:pt x="520133" y="177742"/>
                    <a:pt x="519112" y="190500"/>
                  </a:cubicBezTo>
                  <a:cubicBezTo>
                    <a:pt x="516956" y="217448"/>
                    <a:pt x="517846" y="244656"/>
                    <a:pt x="514350" y="271463"/>
                  </a:cubicBezTo>
                  <a:cubicBezTo>
                    <a:pt x="513051" y="281419"/>
                    <a:pt x="504825" y="300038"/>
                    <a:pt x="504825" y="300038"/>
                  </a:cubicBezTo>
                  <a:cubicBezTo>
                    <a:pt x="503460" y="313691"/>
                    <a:pt x="503881" y="344788"/>
                    <a:pt x="495300" y="361950"/>
                  </a:cubicBezTo>
                  <a:cubicBezTo>
                    <a:pt x="492740" y="367070"/>
                    <a:pt x="488950" y="371475"/>
                    <a:pt x="485775" y="376238"/>
                  </a:cubicBezTo>
                  <a:cubicBezTo>
                    <a:pt x="474862" y="419891"/>
                    <a:pt x="483512" y="403446"/>
                    <a:pt x="466725" y="428625"/>
                  </a:cubicBezTo>
                  <a:cubicBezTo>
                    <a:pt x="433387" y="427038"/>
                    <a:pt x="399972" y="426635"/>
                    <a:pt x="366712" y="423863"/>
                  </a:cubicBezTo>
                  <a:cubicBezTo>
                    <a:pt x="361709" y="423446"/>
                    <a:pt x="357387" y="419863"/>
                    <a:pt x="352425" y="419100"/>
                  </a:cubicBezTo>
                  <a:cubicBezTo>
                    <a:pt x="336656" y="416674"/>
                    <a:pt x="320675" y="415925"/>
                    <a:pt x="304800" y="414338"/>
                  </a:cubicBezTo>
                  <a:cubicBezTo>
                    <a:pt x="274021" y="404078"/>
                    <a:pt x="299815" y="411510"/>
                    <a:pt x="242887" y="404813"/>
                  </a:cubicBezTo>
                  <a:cubicBezTo>
                    <a:pt x="231739" y="403501"/>
                    <a:pt x="220662" y="401638"/>
                    <a:pt x="209550" y="400050"/>
                  </a:cubicBezTo>
                  <a:cubicBezTo>
                    <a:pt x="166180" y="385595"/>
                    <a:pt x="234694" y="407774"/>
                    <a:pt x="171450" y="390525"/>
                  </a:cubicBezTo>
                  <a:cubicBezTo>
                    <a:pt x="161764" y="387883"/>
                    <a:pt x="152400" y="384175"/>
                    <a:pt x="142875" y="381000"/>
                  </a:cubicBezTo>
                  <a:lnTo>
                    <a:pt x="114300" y="371475"/>
                  </a:lnTo>
                  <a:lnTo>
                    <a:pt x="100012" y="366713"/>
                  </a:lnTo>
                  <a:cubicBezTo>
                    <a:pt x="95250" y="363538"/>
                    <a:pt x="90955" y="359513"/>
                    <a:pt x="85725" y="357188"/>
                  </a:cubicBezTo>
                  <a:cubicBezTo>
                    <a:pt x="59457" y="345513"/>
                    <a:pt x="58944" y="349302"/>
                    <a:pt x="33337" y="342900"/>
                  </a:cubicBezTo>
                  <a:cubicBezTo>
                    <a:pt x="28467" y="341682"/>
                    <a:pt x="23812" y="339725"/>
                    <a:pt x="19050" y="338138"/>
                  </a:cubicBezTo>
                  <a:cubicBezTo>
                    <a:pt x="14287" y="334963"/>
                    <a:pt x="8338" y="333083"/>
                    <a:pt x="4762" y="328613"/>
                  </a:cubicBezTo>
                  <a:cubicBezTo>
                    <a:pt x="1626" y="324693"/>
                    <a:pt x="0" y="319345"/>
                    <a:pt x="0" y="314325"/>
                  </a:cubicBezTo>
                  <a:cubicBezTo>
                    <a:pt x="0" y="301615"/>
                    <a:pt x="6509" y="290321"/>
                    <a:pt x="14287" y="280988"/>
                  </a:cubicBezTo>
                  <a:cubicBezTo>
                    <a:pt x="18599" y="275814"/>
                    <a:pt x="23812" y="271463"/>
                    <a:pt x="28575" y="266700"/>
                  </a:cubicBezTo>
                  <a:cubicBezTo>
                    <a:pt x="50400" y="201226"/>
                    <a:pt x="26696" y="280478"/>
                    <a:pt x="42862" y="161925"/>
                  </a:cubicBezTo>
                  <a:cubicBezTo>
                    <a:pt x="48441" y="121012"/>
                    <a:pt x="50099" y="145642"/>
                    <a:pt x="61912" y="119063"/>
                  </a:cubicBezTo>
                  <a:cubicBezTo>
                    <a:pt x="65990" y="109888"/>
                    <a:pt x="71437" y="90488"/>
                    <a:pt x="71437" y="90488"/>
                  </a:cubicBezTo>
                  <a:cubicBezTo>
                    <a:pt x="74281" y="62046"/>
                    <a:pt x="74904" y="31815"/>
                    <a:pt x="85725" y="4763"/>
                  </a:cubicBezTo>
                  <a:cubicBezTo>
                    <a:pt x="87043" y="1467"/>
                    <a:pt x="85725" y="794"/>
                    <a:pt x="85725" y="0"/>
                  </a:cubicBezTo>
                  <a:close/>
                </a:path>
              </a:pathLst>
            </a:custGeom>
            <a:solidFill>
              <a:srgbClr val="E6E6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부딪힘 정의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70038"/>
            <a:ext cx="9144000" cy="4525963"/>
          </a:xfrm>
        </p:spPr>
        <p:txBody>
          <a:bodyPr>
            <a:normAutofit/>
          </a:bodyPr>
          <a:lstStyle/>
          <a:p>
            <a:pPr marL="271463" indent="-271463"/>
            <a:r>
              <a:rPr lang="ko-KR" altLang="en-US" sz="2800" dirty="0"/>
              <a:t>지게차</a:t>
            </a:r>
            <a:r>
              <a:rPr lang="en-US" altLang="ko-KR" sz="2800" dirty="0"/>
              <a:t>, </a:t>
            </a:r>
            <a:r>
              <a:rPr lang="ko-KR" altLang="en-US" sz="2800" dirty="0"/>
              <a:t>설비</a:t>
            </a:r>
            <a:r>
              <a:rPr lang="en-US" altLang="ko-KR" sz="2800" dirty="0"/>
              <a:t>, </a:t>
            </a:r>
            <a:r>
              <a:rPr lang="ko-KR" altLang="en-US" sz="2800" dirty="0"/>
              <a:t>구조물 </a:t>
            </a:r>
            <a:r>
              <a:rPr lang="ko-KR" altLang="en-US" sz="2800" dirty="0" smtClean="0"/>
              <a:t>등에 작업자가 부딪히거나 충돌하는 사고</a:t>
            </a:r>
            <a:r>
              <a:rPr lang="en-US" altLang="ko-KR" sz="2800" dirty="0" smtClean="0"/>
              <a:t>.</a:t>
            </a:r>
          </a:p>
          <a:p>
            <a:pPr marL="271463" indent="-271463"/>
            <a:r>
              <a:rPr lang="ko-KR" altLang="en-US" sz="2800" dirty="0" smtClean="0"/>
              <a:t>주로 장비와 사람이 같은 공간에서 작업할 때 발생</a:t>
            </a:r>
            <a:endParaRPr lang="en-US" altLang="ko-KR" sz="2800" dirty="0" smtClean="0"/>
          </a:p>
          <a:p>
            <a:pPr marL="271463" indent="-271463">
              <a:tabLst>
                <a:tab pos="271463" algn="l"/>
              </a:tabLst>
            </a:pPr>
            <a:r>
              <a:rPr lang="ko-KR" altLang="en-US" sz="2800" dirty="0" smtClean="0"/>
              <a:t>사례 </a:t>
            </a:r>
            <a:r>
              <a:rPr lang="en-US" altLang="ko-KR" sz="2800" dirty="0" smtClean="0"/>
              <a:t>: </a:t>
            </a:r>
            <a:r>
              <a:rPr lang="ko-KR" altLang="en-US" sz="2800" dirty="0" smtClean="0"/>
              <a:t>후진하는 지게차를 못보고 접근하다 충돌</a:t>
            </a:r>
            <a:endParaRPr lang="en-US" altLang="ko-KR" sz="2800" dirty="0" smtClean="0"/>
          </a:p>
          <a:p>
            <a:pPr marL="0" indent="0">
              <a:buNone/>
            </a:pP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7096"/>
          <a:stretch/>
        </p:blipFill>
        <p:spPr>
          <a:xfrm>
            <a:off x="2233914" y="3582029"/>
            <a:ext cx="4685496" cy="2871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부딪힘</a:t>
            </a:r>
            <a:r>
              <a:rPr dirty="0"/>
              <a:t> </a:t>
            </a:r>
            <a:r>
              <a:rPr dirty="0" err="1"/>
              <a:t>원인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70039"/>
            <a:ext cx="9144000" cy="4525963"/>
          </a:xfrm>
        </p:spPr>
        <p:txBody>
          <a:bodyPr>
            <a:normAutofit/>
          </a:bodyPr>
          <a:lstStyle/>
          <a:p>
            <a:pPr marL="271463" indent="-271463"/>
            <a:r>
              <a:rPr lang="ko-KR" altLang="en-US" sz="2800" dirty="0"/>
              <a:t>보행자 통로 </a:t>
            </a:r>
            <a:r>
              <a:rPr lang="ko-KR" altLang="en-US" sz="2800" dirty="0" smtClean="0"/>
              <a:t>없이 지게차와 혼재 작업하다  충돌</a:t>
            </a:r>
            <a:endParaRPr lang="en-US" altLang="ko-KR" sz="2800" dirty="0" smtClean="0"/>
          </a:p>
          <a:p>
            <a:pPr marL="271463" indent="-271463"/>
            <a:r>
              <a:rPr lang="ko-KR" altLang="en-US" sz="2800" dirty="0" smtClean="0"/>
              <a:t>사각지대 확인 없이 이동하다 지게차와 충돌</a:t>
            </a:r>
            <a:endParaRPr lang="en-US" altLang="ko-KR" sz="2800" dirty="0" smtClean="0"/>
          </a:p>
          <a:p>
            <a:pPr marL="271463" indent="-271463"/>
            <a:r>
              <a:rPr lang="ko-KR" altLang="en-US" sz="2800" dirty="0" smtClean="0"/>
              <a:t>지게차 </a:t>
            </a:r>
            <a:r>
              <a:rPr lang="ko-KR" altLang="en-US" sz="2800" dirty="0"/>
              <a:t>이동 </a:t>
            </a:r>
            <a:r>
              <a:rPr lang="ko-KR" altLang="en-US" sz="2800" dirty="0" smtClean="0"/>
              <a:t>경로에 장애물로 시야 가려 사고 발생</a:t>
            </a: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t="3180" b="14081"/>
          <a:stretch/>
        </p:blipFill>
        <p:spPr>
          <a:xfrm>
            <a:off x="1443640" y="3225800"/>
            <a:ext cx="6256719" cy="321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부딪힘</a:t>
            </a:r>
            <a:r>
              <a:rPr dirty="0"/>
              <a:t> </a:t>
            </a:r>
            <a:r>
              <a:rPr dirty="0" err="1"/>
              <a:t>예방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95439"/>
            <a:ext cx="9144000" cy="4525963"/>
          </a:xfrm>
        </p:spPr>
        <p:txBody>
          <a:bodyPr>
            <a:normAutofit/>
          </a:bodyPr>
          <a:lstStyle/>
          <a:p>
            <a:pPr marL="271463" indent="-271463"/>
            <a:r>
              <a:rPr lang="ko-KR" altLang="en-US" sz="2800" dirty="0"/>
              <a:t>보행자 </a:t>
            </a:r>
            <a:r>
              <a:rPr lang="ko-KR" altLang="en-US" sz="2800" dirty="0" smtClean="0"/>
              <a:t>통로를 구분하고 이동</a:t>
            </a:r>
            <a:endParaRPr lang="en-US" altLang="ko-KR" sz="2800" dirty="0" smtClean="0"/>
          </a:p>
          <a:p>
            <a:pPr marL="271463" indent="-271463"/>
            <a:r>
              <a:rPr lang="ko-KR" altLang="en-US" sz="2800" dirty="0" smtClean="0"/>
              <a:t>사각지대 </a:t>
            </a:r>
            <a:r>
              <a:rPr lang="ko-KR" altLang="en-US" sz="2800" dirty="0"/>
              <a:t>진입 </a:t>
            </a:r>
            <a:r>
              <a:rPr lang="ko-KR" altLang="en-US" sz="2800" dirty="0" smtClean="0"/>
              <a:t>전 반드시 정지 후 확인</a:t>
            </a:r>
            <a:endParaRPr lang="en-US" altLang="ko-KR" sz="2800" dirty="0" smtClean="0"/>
          </a:p>
          <a:p>
            <a:pPr marL="271463" indent="-271463"/>
            <a:r>
              <a:rPr lang="ko-KR" altLang="en-US" sz="2800" dirty="0" err="1" smtClean="0"/>
              <a:t>경광등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및 </a:t>
            </a:r>
            <a:r>
              <a:rPr lang="ko-KR" altLang="en-US" sz="2800" dirty="0" err="1"/>
              <a:t>경보음</a:t>
            </a:r>
            <a:r>
              <a:rPr lang="ko-KR" altLang="en-US" sz="2800" dirty="0"/>
              <a:t> </a:t>
            </a:r>
            <a:r>
              <a:rPr lang="ko-KR" altLang="en-US" sz="2800" dirty="0" smtClean="0"/>
              <a:t>작동 상태를 확인</a:t>
            </a:r>
            <a:endParaRPr lang="en-US" altLang="ko-KR" sz="2800" dirty="0" smtClean="0"/>
          </a:p>
          <a:p>
            <a:pPr marL="271463" indent="-271463"/>
            <a:r>
              <a:rPr lang="ko-KR" altLang="en-US" sz="2800" dirty="0" smtClean="0">
                <a:latin typeface="맑은 고딕" panose="020B0503020000020004" pitchFamily="50" charset="-127"/>
              </a:rPr>
              <a:t>지게차 작업 시 신호수 없이 작업 금지</a:t>
            </a:r>
            <a:endParaRPr sz="2800" dirty="0"/>
          </a:p>
        </p:txBody>
      </p:sp>
      <p:grpSp>
        <p:nvGrpSpPr>
          <p:cNvPr id="7" name="그룹 6"/>
          <p:cNvGrpSpPr/>
          <p:nvPr/>
        </p:nvGrpSpPr>
        <p:grpSpPr>
          <a:xfrm>
            <a:off x="1949614" y="3665245"/>
            <a:ext cx="5244772" cy="2787943"/>
            <a:chOff x="2329469" y="3946814"/>
            <a:chExt cx="4107689" cy="2741495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9469" y="3946814"/>
              <a:ext cx="4107689" cy="2741495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5467350" y="5549900"/>
              <a:ext cx="641350" cy="411844"/>
            </a:xfrm>
            <a:prstGeom prst="rect">
              <a:avLst/>
            </a:prstGeom>
            <a:solidFill>
              <a:srgbClr val="E1CA3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8대 </a:t>
            </a:r>
            <a:r>
              <a:rPr dirty="0" err="1"/>
              <a:t>위험요인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565276"/>
            <a:ext cx="8564563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800" dirty="0" smtClean="0">
                <a:solidFill>
                  <a:srgbClr val="0000FF"/>
                </a:solidFill>
              </a:rPr>
              <a:t>1. </a:t>
            </a:r>
            <a:r>
              <a:rPr lang="ko-KR" altLang="en-US" sz="2800" dirty="0" smtClean="0">
                <a:solidFill>
                  <a:srgbClr val="0000FF"/>
                </a:solidFill>
              </a:rPr>
              <a:t>비계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2. </a:t>
            </a:r>
            <a:r>
              <a:rPr lang="ko-KR" altLang="en-US" sz="2800" dirty="0" smtClean="0">
                <a:solidFill>
                  <a:srgbClr val="0000FF"/>
                </a:solidFill>
              </a:rPr>
              <a:t>지붕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3. </a:t>
            </a:r>
            <a:r>
              <a:rPr lang="ko-KR" altLang="en-US" sz="2800" dirty="0" smtClean="0">
                <a:solidFill>
                  <a:srgbClr val="0000FF"/>
                </a:solidFill>
              </a:rPr>
              <a:t>사다리   </a:t>
            </a:r>
            <a:r>
              <a:rPr lang="en-US" sz="2800" dirty="0" smtClean="0">
                <a:solidFill>
                  <a:srgbClr val="0000FF"/>
                </a:solidFill>
              </a:rPr>
              <a:t>4. </a:t>
            </a:r>
            <a:r>
              <a:rPr lang="ko-KR" altLang="en-US" sz="2800" dirty="0" smtClean="0">
                <a:solidFill>
                  <a:srgbClr val="0000FF"/>
                </a:solidFill>
              </a:rPr>
              <a:t>고소작업대  </a:t>
            </a:r>
            <a:r>
              <a:rPr lang="en-US" sz="2800" dirty="0" smtClean="0">
                <a:solidFill>
                  <a:srgbClr val="0000FF"/>
                </a:solidFill>
              </a:rPr>
              <a:t>5.</a:t>
            </a:r>
            <a:r>
              <a:rPr sz="2800" dirty="0" smtClean="0">
                <a:solidFill>
                  <a:srgbClr val="0000FF"/>
                </a:solidFill>
              </a:rPr>
              <a:t> </a:t>
            </a:r>
            <a:r>
              <a:rPr lang="ko-KR" altLang="en-US" sz="2800" dirty="0" smtClean="0">
                <a:solidFill>
                  <a:srgbClr val="0000FF"/>
                </a:solidFill>
              </a:rPr>
              <a:t>방호장치</a:t>
            </a:r>
            <a:r>
              <a:rPr lang="en-US" sz="2800" dirty="0" smtClean="0">
                <a:solidFill>
                  <a:srgbClr val="0000FF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6.</a:t>
            </a:r>
            <a:r>
              <a:rPr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LOTO   7. </a:t>
            </a:r>
            <a:r>
              <a:rPr lang="ko-KR" altLang="en-US" sz="2800" dirty="0" smtClean="0">
                <a:solidFill>
                  <a:srgbClr val="0000FF"/>
                </a:solidFill>
              </a:rPr>
              <a:t>혼재작업</a:t>
            </a:r>
            <a:r>
              <a:rPr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   8.</a:t>
            </a:r>
            <a:r>
              <a:rPr lang="ko-KR" altLang="en-US" sz="2800" dirty="0" smtClean="0">
                <a:solidFill>
                  <a:srgbClr val="0000FF"/>
                </a:solidFill>
              </a:rPr>
              <a:t>충돌방지장치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“</a:t>
            </a:r>
            <a:r>
              <a:rPr lang="ko-KR" altLang="en-US" sz="2800" b="1" dirty="0" smtClean="0"/>
              <a:t>이 </a:t>
            </a:r>
            <a:r>
              <a:rPr lang="en-US" altLang="ko-KR" sz="2800" b="1" dirty="0" smtClean="0"/>
              <a:t>8</a:t>
            </a:r>
            <a:r>
              <a:rPr lang="ko-KR" altLang="en-US" sz="2800" b="1" dirty="0" smtClean="0"/>
              <a:t>가지만 관리해도 대부분 사고는 예방 가능</a:t>
            </a:r>
            <a:r>
              <a:rPr lang="en-US" altLang="ko-KR" b="1" dirty="0" smtClean="0"/>
              <a:t>＂</a:t>
            </a:r>
            <a:endParaRPr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3424" b="59204"/>
          <a:stretch/>
        </p:blipFill>
        <p:spPr>
          <a:xfrm>
            <a:off x="934864" y="3832180"/>
            <a:ext cx="7277214" cy="14509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t="52510" b="9838"/>
          <a:stretch/>
        </p:blipFill>
        <p:spPr>
          <a:xfrm>
            <a:off x="946439" y="5294664"/>
            <a:ext cx="7277214" cy="1461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65116" t="22931" r="21673" b="19206"/>
          <a:stretch/>
        </p:blipFill>
        <p:spPr>
          <a:xfrm>
            <a:off x="101601" y="558800"/>
            <a:ext cx="4467800" cy="603391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65714" t="27852" r="21982" b="17609"/>
          <a:stretch/>
        </p:blipFill>
        <p:spPr>
          <a:xfrm>
            <a:off x="4611255" y="558799"/>
            <a:ext cx="4402308" cy="60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비계 작업</a:t>
            </a:r>
            <a:r>
              <a:rPr dirty="0" smtClean="0"/>
              <a:t> </a:t>
            </a:r>
            <a:r>
              <a:rPr dirty="0" err="1"/>
              <a:t>위험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33" y="1546145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비계는 구조 불안정</a:t>
            </a:r>
            <a:r>
              <a:rPr lang="en-US" altLang="ko-KR" sz="2800" dirty="0"/>
              <a:t>, </a:t>
            </a:r>
            <a:r>
              <a:rPr lang="ko-KR" altLang="en-US" sz="2800" dirty="0"/>
              <a:t>발판 </a:t>
            </a:r>
            <a:r>
              <a:rPr lang="ko-KR" altLang="en-US" sz="2800" dirty="0" smtClean="0"/>
              <a:t>미 고정</a:t>
            </a:r>
            <a:r>
              <a:rPr lang="en-US" altLang="ko-KR" sz="2800" dirty="0"/>
              <a:t>, </a:t>
            </a:r>
            <a:r>
              <a:rPr lang="ko-KR" altLang="en-US" sz="2800" dirty="0"/>
              <a:t>난간 </a:t>
            </a:r>
            <a:r>
              <a:rPr lang="ko-KR" altLang="en-US" sz="2800" dirty="0" smtClean="0"/>
              <a:t>미 설치 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  </a:t>
            </a:r>
            <a:r>
              <a:rPr lang="ko-KR" altLang="en-US" sz="2800" dirty="0" smtClean="0"/>
              <a:t>상태에서 </a:t>
            </a:r>
            <a:r>
              <a:rPr lang="ko-KR" altLang="en-US" sz="2800" dirty="0"/>
              <a:t>작업 시 추락사고로 </a:t>
            </a:r>
            <a:r>
              <a:rPr lang="ko-KR" altLang="en-US" sz="2800" dirty="0" smtClean="0"/>
              <a:t>이어짐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/>
              <a:t>이동 </a:t>
            </a:r>
            <a:r>
              <a:rPr lang="ko-KR" altLang="en-US" sz="2800" dirty="0"/>
              <a:t>중 발판 이탈이나 비계 전도로 </a:t>
            </a:r>
            <a:r>
              <a:rPr lang="ko-KR" altLang="en-US" sz="2800" dirty="0" smtClean="0"/>
              <a:t>사망사고 발생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/>
              <a:t>임의 </a:t>
            </a:r>
            <a:r>
              <a:rPr lang="ko-KR" altLang="en-US" sz="2800" dirty="0"/>
              <a:t>해체</a:t>
            </a:r>
            <a:r>
              <a:rPr lang="en-US" altLang="ko-KR" sz="2800" dirty="0"/>
              <a:t>, </a:t>
            </a:r>
            <a:r>
              <a:rPr lang="ko-KR" altLang="en-US" sz="2800" dirty="0"/>
              <a:t>과적</a:t>
            </a:r>
            <a:r>
              <a:rPr lang="en-US" altLang="ko-KR" sz="2800" dirty="0"/>
              <a:t>, </a:t>
            </a:r>
            <a:r>
              <a:rPr lang="ko-KR" altLang="en-US" sz="2800" dirty="0"/>
              <a:t>불안정한 설치 상태에서 사고가 </a:t>
            </a:r>
            <a:r>
              <a:rPr lang="ko-KR" altLang="en-US" sz="2800" dirty="0" smtClean="0"/>
              <a:t>반복</a:t>
            </a:r>
            <a:endParaRPr lang="en-US" altLang="ko-KR" sz="280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64848" t="36486" r="20708" b="31737"/>
          <a:stretch/>
        </p:blipFill>
        <p:spPr>
          <a:xfrm>
            <a:off x="708933" y="3850160"/>
            <a:ext cx="3960000" cy="2639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10278" t="23998" r="60833" b="26576"/>
          <a:stretch/>
        </p:blipFill>
        <p:spPr>
          <a:xfrm>
            <a:off x="4572000" y="3886298"/>
            <a:ext cx="3960000" cy="2566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지붕 작업</a:t>
            </a:r>
            <a:r>
              <a:rPr dirty="0" smtClean="0"/>
              <a:t> </a:t>
            </a:r>
            <a:r>
              <a:rPr dirty="0" err="1"/>
              <a:t>위험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57338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 smtClean="0"/>
              <a:t>지붕 </a:t>
            </a:r>
            <a:r>
              <a:rPr lang="ko-KR" altLang="en-US" sz="2800" dirty="0"/>
              <a:t>가장자리</a:t>
            </a:r>
            <a:r>
              <a:rPr lang="en-US" altLang="ko-KR" sz="2800" dirty="0"/>
              <a:t>, </a:t>
            </a:r>
            <a:r>
              <a:rPr lang="ko-KR" altLang="en-US" sz="2800" dirty="0" smtClean="0"/>
              <a:t>채광창 등에서 작업 </a:t>
            </a:r>
            <a:r>
              <a:rPr lang="ko-KR" altLang="en-US" sz="2800" dirty="0"/>
              <a:t>중 </a:t>
            </a:r>
            <a:r>
              <a:rPr lang="ko-KR" altLang="en-US" sz="2800" dirty="0" smtClean="0"/>
              <a:t>추락사고 발생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밟으면 </a:t>
            </a:r>
            <a:r>
              <a:rPr lang="ko-KR" altLang="en-US" sz="2800" dirty="0"/>
              <a:t>깨지는 구간이나 미끄러운 표면에서 중심을 잃고 떨어지는 사고가 </a:t>
            </a:r>
            <a:r>
              <a:rPr lang="ko-KR" altLang="en-US" sz="2800" dirty="0" smtClean="0"/>
              <a:t>많음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기상 </a:t>
            </a:r>
            <a:r>
              <a:rPr lang="ko-KR" altLang="en-US" sz="2800" dirty="0"/>
              <a:t>영향으로 사고 위험이 급격히 증가한다</a:t>
            </a:r>
            <a:r>
              <a:rPr lang="en-US" altLang="ko-KR" sz="2800" dirty="0" smtClean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t="7463"/>
          <a:stretch/>
        </p:blipFill>
        <p:spPr>
          <a:xfrm>
            <a:off x="596342" y="3959945"/>
            <a:ext cx="3960000" cy="24720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3195" t="45946" r="71111" b="20270"/>
          <a:stretch/>
        </p:blipFill>
        <p:spPr>
          <a:xfrm>
            <a:off x="4572000" y="3959945"/>
            <a:ext cx="3960000" cy="2493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사다리 작업</a:t>
            </a:r>
            <a:r>
              <a:rPr dirty="0" smtClean="0"/>
              <a:t> </a:t>
            </a:r>
            <a:r>
              <a:rPr dirty="0" err="1"/>
              <a:t>위험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57338"/>
            <a:ext cx="8602663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사다리는 고정 불량</a:t>
            </a:r>
            <a:r>
              <a:rPr lang="en-US" altLang="ko-KR" sz="2800" dirty="0"/>
              <a:t>, </a:t>
            </a:r>
            <a:r>
              <a:rPr lang="ko-KR" altLang="en-US" sz="2800" dirty="0"/>
              <a:t>각도 불량</a:t>
            </a:r>
            <a:r>
              <a:rPr lang="en-US" altLang="ko-KR" sz="2800" dirty="0"/>
              <a:t>, </a:t>
            </a:r>
            <a:r>
              <a:rPr lang="ko-KR" altLang="en-US" sz="2800" dirty="0"/>
              <a:t>미끄러짐으로 인해 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 </a:t>
            </a:r>
            <a:r>
              <a:rPr lang="ko-KR" altLang="en-US" sz="2800" dirty="0" smtClean="0"/>
              <a:t>전도 </a:t>
            </a:r>
            <a:r>
              <a:rPr lang="ko-KR" altLang="en-US" sz="2800" dirty="0"/>
              <a:t>및 </a:t>
            </a:r>
            <a:r>
              <a:rPr lang="ko-KR" altLang="en-US" sz="2800" dirty="0" smtClean="0"/>
              <a:t>추락사고 발생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상체를 </a:t>
            </a:r>
            <a:r>
              <a:rPr lang="ko-KR" altLang="en-US" sz="2800" dirty="0"/>
              <a:t>과도하게 이동하거나 중심이 무너지면 바로 낙하로 </a:t>
            </a:r>
            <a:r>
              <a:rPr lang="ko-KR" altLang="en-US" sz="2800" dirty="0" smtClean="0"/>
              <a:t>이어짐</a:t>
            </a:r>
            <a:r>
              <a:rPr lang="en-US" altLang="ko-KR" sz="2800" dirty="0" smtClean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867742"/>
            <a:ext cx="3960000" cy="25854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6681" t="39189" r="66945" b="25225"/>
          <a:stretch/>
        </p:blipFill>
        <p:spPr>
          <a:xfrm>
            <a:off x="4572000" y="3867742"/>
            <a:ext cx="3858400" cy="258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고소작업대</a:t>
            </a:r>
            <a:r>
              <a:rPr dirty="0" smtClean="0"/>
              <a:t> </a:t>
            </a:r>
            <a:r>
              <a:rPr dirty="0" err="1"/>
              <a:t>위험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625119"/>
            <a:ext cx="9144000" cy="4525963"/>
          </a:xfrm>
        </p:spPr>
        <p:txBody>
          <a:bodyPr>
            <a:normAutofit/>
          </a:bodyPr>
          <a:lstStyle/>
          <a:p>
            <a:r>
              <a:rPr lang="ko-KR" altLang="en-US" sz="2800" dirty="0"/>
              <a:t>고소작업대는 작업대 이탈</a:t>
            </a:r>
            <a:r>
              <a:rPr lang="en-US" altLang="ko-KR" sz="2800" dirty="0"/>
              <a:t>, </a:t>
            </a:r>
            <a:r>
              <a:rPr lang="ko-KR" altLang="en-US" sz="2800" dirty="0"/>
              <a:t>전도</a:t>
            </a:r>
            <a:r>
              <a:rPr lang="en-US" altLang="ko-KR" sz="2800" dirty="0"/>
              <a:t>, </a:t>
            </a:r>
            <a:r>
              <a:rPr lang="ko-KR" altLang="en-US" sz="2800" dirty="0"/>
              <a:t>협착으로 인한 </a:t>
            </a:r>
            <a:endParaRPr lang="en-US" altLang="ko-KR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  </a:t>
            </a:r>
            <a:r>
              <a:rPr lang="ko-KR" altLang="en-US" sz="2800" dirty="0" smtClean="0"/>
              <a:t>사고가 발생</a:t>
            </a:r>
            <a:r>
              <a:rPr lang="en-US" altLang="ko-KR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작업 </a:t>
            </a:r>
            <a:r>
              <a:rPr lang="ko-KR" altLang="en-US" sz="2800" dirty="0"/>
              <a:t>중 중심 이동이나 충격으로 사고가 </a:t>
            </a:r>
            <a:r>
              <a:rPr lang="ko-KR" altLang="en-US" sz="2800" dirty="0" smtClean="0"/>
              <a:t>발생</a:t>
            </a:r>
            <a:r>
              <a:rPr lang="en-US" altLang="ko-KR" sz="2800" dirty="0" smtClean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18167" t="40000" r="68417" b="31081"/>
          <a:stretch/>
        </p:blipFill>
        <p:spPr>
          <a:xfrm>
            <a:off x="4597038" y="3844664"/>
            <a:ext cx="3960000" cy="260277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22583" t="45863" r="63167" b="23867"/>
          <a:stretch/>
        </p:blipFill>
        <p:spPr>
          <a:xfrm>
            <a:off x="612000" y="3844664"/>
            <a:ext cx="3960000" cy="2593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dirty="0" err="1" smtClean="0"/>
              <a:t>교육</a:t>
            </a:r>
            <a:r>
              <a:rPr sz="4000" dirty="0" smtClean="0"/>
              <a:t> </a:t>
            </a:r>
            <a:r>
              <a:rPr sz="4000" dirty="0" err="1"/>
              <a:t>목적</a:t>
            </a:r>
            <a:endParaRPr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29" y="1563988"/>
            <a:ext cx="8630334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현장에서 가장 많이 발생하는 </a:t>
            </a:r>
            <a:r>
              <a:rPr lang="ko-KR" altLang="en-US" sz="2800" dirty="0" smtClean="0"/>
              <a:t>사고를 정확히 안다</a:t>
            </a:r>
            <a:r>
              <a:rPr lang="en-US" altLang="ko-KR" sz="2800" dirty="0" smtClean="0"/>
              <a:t>.</a:t>
            </a:r>
            <a:endParaRPr lang="en-US" altLang="ko-KR" sz="2800" dirty="0"/>
          </a:p>
          <a:p>
            <a:pPr marL="266700" indent="-266700"/>
            <a:r>
              <a:rPr lang="ko-KR" altLang="en-US" sz="2800" dirty="0" smtClean="0"/>
              <a:t>작업 </a:t>
            </a:r>
            <a:r>
              <a:rPr lang="ko-KR" altLang="en-US" sz="2800" dirty="0"/>
              <a:t>전 위험요인을 </a:t>
            </a:r>
            <a:r>
              <a:rPr lang="ko-KR" altLang="en-US" sz="2800" dirty="0" smtClean="0"/>
              <a:t>직접 확인하고 작업한다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같은 사고가 반복되지 않도록 원인을 제거한다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사고 발생 시 즉시 멈추고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 보고 </a:t>
            </a:r>
            <a:r>
              <a:rPr lang="en-US" altLang="ko-KR" sz="2800" dirty="0" smtClean="0"/>
              <a:t>/ </a:t>
            </a:r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대피한다</a:t>
            </a:r>
            <a:r>
              <a:rPr lang="en-US" altLang="ko-KR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800" dirty="0" smtClean="0"/>
          </a:p>
          <a:p>
            <a:endParaRPr lang="en-US" altLang="ko-KR" sz="2800" dirty="0" smtClean="0"/>
          </a:p>
          <a:p>
            <a:pPr marL="0" indent="0">
              <a:buNone/>
            </a:pPr>
            <a:endParaRPr lang="ko-KR" altLang="en-US" sz="2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4" y="4041423"/>
            <a:ext cx="8268854" cy="2524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방호장치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0" y="1557989"/>
            <a:ext cx="9144000" cy="4525963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50000"/>
              </a:lnSpc>
            </a:pPr>
            <a:r>
              <a:rPr lang="ko-KR" altLang="en-US" sz="2800" dirty="0"/>
              <a:t>회전체</a:t>
            </a:r>
            <a:r>
              <a:rPr lang="en-US" altLang="ko-KR" sz="2800" dirty="0"/>
              <a:t>, </a:t>
            </a:r>
            <a:r>
              <a:rPr lang="ko-KR" altLang="en-US" sz="2800" dirty="0"/>
              <a:t>롤러</a:t>
            </a:r>
            <a:r>
              <a:rPr lang="en-US" altLang="ko-KR" sz="2800" dirty="0"/>
              <a:t>, </a:t>
            </a:r>
            <a:r>
              <a:rPr lang="ko-KR" altLang="en-US" sz="2800" dirty="0"/>
              <a:t>체인 </a:t>
            </a:r>
            <a:r>
              <a:rPr lang="ko-KR" altLang="en-US" sz="2800" dirty="0" smtClean="0"/>
              <a:t>등에 신체가 </a:t>
            </a:r>
            <a:r>
              <a:rPr lang="ko-KR" altLang="en-US" sz="2800" dirty="0"/>
              <a:t>끼이거나 </a:t>
            </a:r>
            <a:r>
              <a:rPr lang="ko-KR" altLang="en-US" sz="2800" dirty="0" smtClean="0"/>
              <a:t>말림</a:t>
            </a:r>
            <a:r>
              <a:rPr lang="en-US" altLang="ko-KR" sz="2800" dirty="0" smtClean="0"/>
              <a:t>.</a:t>
            </a:r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방호장치가 </a:t>
            </a:r>
            <a:r>
              <a:rPr lang="ko-KR" altLang="en-US" sz="2800" dirty="0"/>
              <a:t>없거나 해체된 상태에서 사고가 </a:t>
            </a:r>
            <a:r>
              <a:rPr lang="ko-KR" altLang="en-US" sz="2800" dirty="0" smtClean="0"/>
              <a:t>반복</a:t>
            </a:r>
            <a:r>
              <a:rPr lang="en-US" altLang="ko-KR" sz="2800" dirty="0" smtClean="0"/>
              <a:t>.</a:t>
            </a:r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짧은 </a:t>
            </a:r>
            <a:r>
              <a:rPr lang="ko-KR" altLang="en-US" sz="2800" dirty="0"/>
              <a:t>순간의 </a:t>
            </a:r>
            <a:r>
              <a:rPr lang="ko-KR" altLang="en-US" sz="2800" dirty="0" smtClean="0"/>
              <a:t>접촉으로도 </a:t>
            </a:r>
            <a:r>
              <a:rPr lang="ko-KR" altLang="en-US" sz="2800" dirty="0"/>
              <a:t>중대재해로 </a:t>
            </a:r>
            <a:r>
              <a:rPr lang="ko-KR" altLang="en-US" sz="2800" dirty="0" smtClean="0"/>
              <a:t>이어짐</a:t>
            </a:r>
            <a:r>
              <a:rPr lang="en-US" altLang="ko-KR" sz="2800" dirty="0" smtClean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4228138"/>
            <a:ext cx="3960000" cy="22250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2323" t="45372" r="71844" b="21520"/>
          <a:stretch/>
        </p:blipFill>
        <p:spPr>
          <a:xfrm>
            <a:off x="4572000" y="4228137"/>
            <a:ext cx="3960000" cy="2224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7363"/>
            <a:ext cx="8628063" cy="4525963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50000"/>
              </a:lnSpc>
            </a:pPr>
            <a:r>
              <a:rPr lang="ko-KR" altLang="en-US" sz="2800" dirty="0" smtClean="0"/>
              <a:t>전원</a:t>
            </a:r>
            <a:r>
              <a:rPr lang="en-US" altLang="ko-KR" sz="2800" dirty="0" smtClean="0"/>
              <a:t>/</a:t>
            </a:r>
            <a:r>
              <a:rPr lang="ko-KR" altLang="en-US" sz="2800" dirty="0" smtClean="0"/>
              <a:t>에너지 </a:t>
            </a:r>
            <a:r>
              <a:rPr lang="ko-KR" altLang="en-US" sz="2800" dirty="0" err="1" smtClean="0"/>
              <a:t>차단없이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정비</a:t>
            </a:r>
            <a:r>
              <a:rPr lang="en-US" altLang="ko-KR" sz="2800" dirty="0"/>
              <a:t>, </a:t>
            </a:r>
            <a:r>
              <a:rPr lang="ko-KR" altLang="en-US" sz="2800" dirty="0" err="1" smtClean="0"/>
              <a:t>청소시</a:t>
            </a:r>
            <a:r>
              <a:rPr lang="ko-KR" altLang="en-US" sz="2800" dirty="0" smtClean="0"/>
              <a:t> 사고 발생</a:t>
            </a:r>
            <a:r>
              <a:rPr lang="en-US" altLang="ko-KR" sz="2800" dirty="0" smtClean="0"/>
              <a:t>.</a:t>
            </a:r>
          </a:p>
          <a:p>
            <a:pPr marL="266700" indent="-266700">
              <a:lnSpc>
                <a:spcPct val="150000"/>
              </a:lnSpc>
            </a:pPr>
            <a:r>
              <a:rPr lang="en-US" altLang="ko-KR" sz="2800" dirty="0" smtClean="0"/>
              <a:t>LOTO</a:t>
            </a:r>
            <a:r>
              <a:rPr lang="ko-KR" altLang="en-US" sz="2800" dirty="0"/>
              <a:t>는 전기</a:t>
            </a:r>
            <a:r>
              <a:rPr lang="en-US" altLang="ko-KR" sz="2800" dirty="0"/>
              <a:t>, </a:t>
            </a:r>
            <a:r>
              <a:rPr lang="ko-KR" altLang="en-US" sz="2800" dirty="0" err="1"/>
              <a:t>공압</a:t>
            </a:r>
            <a:r>
              <a:rPr lang="en-US" altLang="ko-KR" sz="2800" dirty="0"/>
              <a:t>, </a:t>
            </a:r>
            <a:r>
              <a:rPr lang="ko-KR" altLang="en-US" sz="2800" dirty="0"/>
              <a:t>유압 등 모든 에너지원 차단 후 잠금과 표지를 통해 </a:t>
            </a:r>
            <a:r>
              <a:rPr lang="ko-KR" altLang="en-US" sz="2800" dirty="0" err="1"/>
              <a:t>재가동을</a:t>
            </a:r>
            <a:r>
              <a:rPr lang="ko-KR" altLang="en-US" sz="2800" dirty="0"/>
              <a:t> 방지하는 </a:t>
            </a:r>
            <a:r>
              <a:rPr lang="ko-KR" altLang="en-US" sz="2800" dirty="0" smtClean="0"/>
              <a:t>절차</a:t>
            </a:r>
            <a:r>
              <a:rPr lang="en-US" altLang="ko-KR" sz="2800" dirty="0" smtClean="0"/>
              <a:t>.</a:t>
            </a:r>
          </a:p>
          <a:p>
            <a:pPr marL="266700" indent="-266700">
              <a:lnSpc>
                <a:spcPct val="150000"/>
              </a:lnSpc>
            </a:pPr>
            <a:r>
              <a:rPr lang="ko-KR" altLang="en-US" sz="2800" dirty="0" smtClean="0"/>
              <a:t>전원  차단 후에도 잔류에너지가 있는지 확인 필요</a:t>
            </a:r>
            <a:r>
              <a:rPr lang="en-US" altLang="ko-KR" sz="2800" dirty="0" smtClean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8889" t="36486" r="72221" b="19369"/>
          <a:stretch/>
        </p:blipFill>
        <p:spPr>
          <a:xfrm>
            <a:off x="4477931" y="4181484"/>
            <a:ext cx="3960000" cy="233193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4178300"/>
            <a:ext cx="3960000" cy="22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혼재작업 </a:t>
            </a:r>
            <a:r>
              <a:rPr dirty="0" err="1" smtClean="0"/>
              <a:t>위험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567063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사람과 차량</a:t>
            </a:r>
            <a:r>
              <a:rPr lang="en-US" altLang="ko-KR" sz="2800" dirty="0"/>
              <a:t>, </a:t>
            </a:r>
            <a:r>
              <a:rPr lang="ko-KR" altLang="en-US" sz="2800" dirty="0"/>
              <a:t>설비가 동시에 작업할 경우 충돌 및 협착사고가 </a:t>
            </a:r>
            <a:r>
              <a:rPr lang="ko-KR" altLang="en-US" sz="2800" dirty="0" smtClean="0"/>
              <a:t>발생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시야 </a:t>
            </a:r>
            <a:r>
              <a:rPr lang="ko-KR" altLang="en-US" sz="2800" dirty="0"/>
              <a:t>확보가 어려운 구간에서 사고 위험이 </a:t>
            </a:r>
            <a:r>
              <a:rPr lang="ko-KR" altLang="en-US" sz="2800" dirty="0" smtClean="0"/>
              <a:t>높음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작업구역 </a:t>
            </a:r>
            <a:r>
              <a:rPr lang="ko-KR" altLang="en-US" sz="2800" dirty="0"/>
              <a:t>미분리 상태에서 사고가 </a:t>
            </a:r>
            <a:r>
              <a:rPr lang="ko-KR" altLang="en-US" sz="2800" dirty="0" smtClean="0"/>
              <a:t>반복</a:t>
            </a:r>
            <a:r>
              <a:rPr lang="en-US" altLang="ko-KR" sz="2800" dirty="0" smtClean="0"/>
              <a:t>.</a:t>
            </a:r>
          </a:p>
          <a:p>
            <a:pPr marL="0" indent="0">
              <a:buNone/>
            </a:pPr>
            <a:r>
              <a:rPr lang="en-US" altLang="ko-KR" sz="2800" dirty="0" smtClean="0">
                <a:solidFill>
                  <a:srgbClr val="0000FF"/>
                </a:solidFill>
              </a:rPr>
              <a:t>         “</a:t>
            </a:r>
            <a:r>
              <a:rPr lang="ko-KR" altLang="en-US" sz="2800" dirty="0">
                <a:solidFill>
                  <a:srgbClr val="0000FF"/>
                </a:solidFill>
              </a:rPr>
              <a:t>사람과 장비가 섞이면 사고는 시간문제다</a:t>
            </a:r>
            <a:r>
              <a:rPr lang="en-US" altLang="ko-KR" sz="2800" dirty="0">
                <a:solidFill>
                  <a:srgbClr val="0000FF"/>
                </a:solidFill>
              </a:rPr>
              <a:t>.”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300" y="4191001"/>
            <a:ext cx="3867690" cy="22621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16424" t="32432" r="66250" b="24324"/>
          <a:stretch/>
        </p:blipFill>
        <p:spPr>
          <a:xfrm>
            <a:off x="628650" y="4191000"/>
            <a:ext cx="3960000" cy="2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충돌방지장치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567063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충돌방지장치가 없거나 작동하지 않으면 장비와 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 </a:t>
            </a:r>
            <a:r>
              <a:rPr lang="ko-KR" altLang="en-US" sz="2800" dirty="0" smtClean="0"/>
              <a:t>작업자 </a:t>
            </a:r>
            <a:r>
              <a:rPr lang="ko-KR" altLang="en-US" sz="2800" dirty="0"/>
              <a:t>간 </a:t>
            </a:r>
            <a:r>
              <a:rPr lang="ko-KR" altLang="en-US" sz="2800" dirty="0" smtClean="0"/>
              <a:t>충돌사고 발생</a:t>
            </a:r>
            <a:r>
              <a:rPr lang="en-US" altLang="ko-KR" sz="2800" dirty="0" smtClean="0"/>
              <a:t>.</a:t>
            </a:r>
          </a:p>
          <a:p>
            <a:pPr marL="266700" indent="-266700">
              <a:lnSpc>
                <a:spcPct val="150000"/>
              </a:lnSpc>
            </a:pPr>
            <a:r>
              <a:rPr lang="ko-KR" altLang="en-US" sz="2800" dirty="0" err="1" smtClean="0"/>
              <a:t>후진시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시야 미확보</a:t>
            </a:r>
            <a:r>
              <a:rPr lang="en-US" altLang="ko-KR" sz="2800" dirty="0"/>
              <a:t>, </a:t>
            </a:r>
            <a:r>
              <a:rPr lang="ko-KR" altLang="en-US" sz="2800" dirty="0"/>
              <a:t>경보장치 </a:t>
            </a:r>
            <a:r>
              <a:rPr lang="ko-KR" altLang="en-US" sz="2800" dirty="0" smtClean="0"/>
              <a:t>미 작동 상태에서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</a:t>
            </a:r>
            <a:r>
              <a:rPr lang="ko-KR" altLang="en-US" sz="2800" dirty="0" smtClean="0"/>
              <a:t> 사고 발생</a:t>
            </a:r>
            <a:r>
              <a:rPr lang="en-US" altLang="ko-KR" sz="2800" dirty="0" smtClean="0"/>
              <a:t>.</a:t>
            </a:r>
          </a:p>
          <a:p>
            <a:pPr marL="266700" indent="-266700">
              <a:lnSpc>
                <a:spcPct val="150000"/>
              </a:lnSpc>
            </a:pPr>
            <a:r>
              <a:rPr lang="ko-KR" altLang="en-US" sz="2800" dirty="0" smtClean="0"/>
              <a:t>작업자가 장치 고장을 인지하지 못해 사고 발생</a:t>
            </a:r>
            <a:r>
              <a:rPr lang="en-US" altLang="ko-KR" sz="2800" dirty="0" smtClean="0"/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13403" t="26070" r="63680" b="45777"/>
          <a:stretch/>
        </p:blipFill>
        <p:spPr>
          <a:xfrm>
            <a:off x="612000" y="4584700"/>
            <a:ext cx="3960000" cy="189539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13403" t="53878" r="63680" b="18074"/>
          <a:stretch/>
        </p:blipFill>
        <p:spPr>
          <a:xfrm>
            <a:off x="4572000" y="4591801"/>
            <a:ext cx="3960000" cy="18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현장 적용 </a:t>
            </a:r>
            <a:r>
              <a:rPr lang="ko-KR" altLang="en-US" dirty="0" smtClean="0"/>
              <a:t>기준 </a:t>
            </a:r>
            <a:r>
              <a:rPr lang="en-US" altLang="ko-KR" sz="3200" dirty="0" smtClean="0"/>
              <a:t>(8</a:t>
            </a:r>
            <a:r>
              <a:rPr lang="ko-KR" altLang="en-US" sz="3200" dirty="0" err="1" smtClean="0"/>
              <a:t>대위험요인</a:t>
            </a:r>
            <a:r>
              <a:rPr lang="en-US" altLang="ko-KR" sz="3200" dirty="0" smtClean="0"/>
              <a:t>)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0" y="1548264"/>
            <a:ext cx="9144000" cy="4525963"/>
          </a:xfrm>
        </p:spPr>
        <p:txBody>
          <a:bodyPr>
            <a:normAutofit/>
          </a:bodyPr>
          <a:lstStyle/>
          <a:p>
            <a:pPr marL="261938" indent="-261938"/>
            <a:r>
              <a:rPr lang="ko-KR" altLang="en-US" sz="2800" dirty="0"/>
              <a:t>모든 작업은 </a:t>
            </a:r>
            <a:r>
              <a:rPr lang="en-US" altLang="ko-KR" sz="2800" dirty="0"/>
              <a:t>8</a:t>
            </a:r>
            <a:r>
              <a:rPr lang="ko-KR" altLang="en-US" sz="2800" dirty="0"/>
              <a:t>대 </a:t>
            </a:r>
            <a:r>
              <a:rPr lang="ko-KR" altLang="en-US" sz="2800" dirty="0" smtClean="0"/>
              <a:t>위험요인 </a:t>
            </a:r>
            <a:r>
              <a:rPr lang="ko-KR" altLang="en-US" sz="2800" dirty="0"/>
              <a:t>기준으로 사전 확인 후 </a:t>
            </a:r>
            <a:r>
              <a:rPr lang="ko-KR" altLang="en-US" sz="2800" dirty="0" smtClean="0"/>
              <a:t>진행</a:t>
            </a:r>
            <a:r>
              <a:rPr lang="en-US" altLang="ko-KR" sz="2800" dirty="0" smtClean="0"/>
              <a:t>.</a:t>
            </a:r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/>
              <a:t>고소작업</a:t>
            </a:r>
            <a:r>
              <a:rPr lang="en-US" altLang="ko-KR" sz="2800" dirty="0"/>
              <a:t>, </a:t>
            </a:r>
            <a:r>
              <a:rPr lang="ko-KR" altLang="en-US" sz="2800" dirty="0" smtClean="0"/>
              <a:t>혼재작업 </a:t>
            </a:r>
            <a:r>
              <a:rPr lang="ko-KR" altLang="en-US" sz="2800" dirty="0"/>
              <a:t>여부를 확인하고 작업을 </a:t>
            </a:r>
            <a:r>
              <a:rPr lang="ko-KR" altLang="en-US" sz="2800" dirty="0" smtClean="0"/>
              <a:t>시작</a:t>
            </a:r>
            <a:r>
              <a:rPr lang="en-US" altLang="ko-KR" sz="2800" dirty="0" smtClean="0"/>
              <a:t>.</a:t>
            </a:r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/>
              <a:t>이상 발견 시 작업을 중지하고 보고 후 </a:t>
            </a:r>
            <a:r>
              <a:rPr lang="ko-KR" altLang="en-US" sz="2800" dirty="0" smtClean="0"/>
              <a:t>조치</a:t>
            </a:r>
            <a:r>
              <a:rPr lang="en-US" altLang="ko-KR" sz="2800" dirty="0" smtClean="0"/>
              <a:t>.</a:t>
            </a:r>
            <a:endParaRPr lang="ko-KR" altLang="en-US" sz="27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96" y="4165600"/>
            <a:ext cx="4523407" cy="2287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작업자 및 관리감독자 역할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9" y="1575478"/>
            <a:ext cx="9144000" cy="4525963"/>
          </a:xfrm>
        </p:spPr>
        <p:txBody>
          <a:bodyPr>
            <a:normAutofit/>
          </a:bodyPr>
          <a:lstStyle/>
          <a:p>
            <a:r>
              <a:rPr lang="ko-KR" altLang="en-US" sz="2800" dirty="0"/>
              <a:t>작업자 </a:t>
            </a:r>
            <a:r>
              <a:rPr lang="en-US" altLang="ko-KR" sz="2800" dirty="0"/>
              <a:t>: </a:t>
            </a:r>
            <a:r>
              <a:rPr lang="ko-KR" altLang="en-US" sz="2800" dirty="0"/>
              <a:t>위험요인 확인 후 작업</a:t>
            </a:r>
            <a:r>
              <a:rPr lang="en-US" altLang="ko-KR" sz="2800" dirty="0"/>
              <a:t>, </a:t>
            </a:r>
            <a:r>
              <a:rPr lang="ko-KR" altLang="en-US" sz="2800" dirty="0"/>
              <a:t>이상 시 즉시 </a:t>
            </a:r>
            <a:r>
              <a:rPr lang="ko-KR" altLang="en-US" sz="2800" dirty="0" smtClean="0"/>
              <a:t>중지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관리감독자 </a:t>
            </a:r>
            <a:r>
              <a:rPr lang="en-US" altLang="ko-KR" sz="2800" dirty="0"/>
              <a:t>: </a:t>
            </a:r>
            <a:r>
              <a:rPr lang="ko-KR" altLang="en-US" sz="2800" dirty="0"/>
              <a:t>작업 전 안전상태 확인 후 </a:t>
            </a:r>
            <a:r>
              <a:rPr lang="ko-KR" altLang="en-US" sz="2800" dirty="0" smtClean="0"/>
              <a:t>승인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정비자 </a:t>
            </a:r>
            <a:r>
              <a:rPr lang="en-US" altLang="ko-KR" sz="2800" dirty="0"/>
              <a:t>: </a:t>
            </a:r>
            <a:r>
              <a:rPr lang="ko-KR" altLang="en-US" sz="2800" dirty="0"/>
              <a:t>전원 차단 및 </a:t>
            </a:r>
            <a:r>
              <a:rPr lang="ko-KR" altLang="en-US" sz="2800" dirty="0" smtClean="0"/>
              <a:t>재 가동 </a:t>
            </a:r>
            <a:r>
              <a:rPr lang="ko-KR" altLang="en-US" sz="2800" dirty="0"/>
              <a:t>전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혼재작업 </a:t>
            </a:r>
            <a:r>
              <a:rPr lang="ko-KR" altLang="en-US" sz="2800" dirty="0"/>
              <a:t>시 신호수 및 구역 통제 실시</a:t>
            </a:r>
            <a:endParaRPr lang="en-US" altLang="ko-KR" sz="2800" dirty="0" smtClean="0">
              <a:latin typeface="맑은 고딕" panose="020B05030200000200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67" y="4296228"/>
            <a:ext cx="5015065" cy="2191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컨베이어 작업 </a:t>
            </a:r>
            <a:r>
              <a:rPr lang="ko-KR" altLang="en-US" dirty="0"/>
              <a:t>체크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0" y="1568223"/>
            <a:ext cx="9144000" cy="4525963"/>
          </a:xfrm>
        </p:spPr>
        <p:txBody>
          <a:bodyPr>
            <a:normAutofit/>
          </a:bodyPr>
          <a:lstStyle/>
          <a:p>
            <a:pPr marL="261938" indent="-261938"/>
            <a:r>
              <a:rPr lang="ko-KR" altLang="en-US" sz="2800" dirty="0"/>
              <a:t>작업 전 방호장치 설치 상태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점검</a:t>
            </a:r>
            <a:r>
              <a:rPr lang="en-US" altLang="ko-KR" sz="2800" dirty="0"/>
              <a:t>·</a:t>
            </a:r>
            <a:r>
              <a:rPr lang="ko-KR" altLang="en-US" sz="2800" dirty="0"/>
              <a:t>청소 시 반드시 </a:t>
            </a:r>
            <a:r>
              <a:rPr lang="en-US" altLang="ko-KR" sz="2800" dirty="0"/>
              <a:t>LOTO </a:t>
            </a:r>
            <a:r>
              <a:rPr lang="ko-KR" altLang="en-US" sz="2800" dirty="0" smtClean="0"/>
              <a:t>실시</a:t>
            </a:r>
            <a:endParaRPr lang="en-US" altLang="ko-KR" sz="2800" dirty="0" smtClean="0"/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가동 </a:t>
            </a:r>
            <a:r>
              <a:rPr lang="ko-KR" altLang="en-US" sz="2800" dirty="0"/>
              <a:t>중 접근 금지 및 손 투입 </a:t>
            </a:r>
            <a:r>
              <a:rPr lang="ko-KR" altLang="en-US" sz="2800" dirty="0" smtClean="0"/>
              <a:t>금지</a:t>
            </a:r>
            <a:endParaRPr lang="en-US" altLang="ko-KR" sz="2800" dirty="0" smtClean="0"/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이상 </a:t>
            </a:r>
            <a:r>
              <a:rPr lang="ko-KR" altLang="en-US" sz="2800" dirty="0"/>
              <a:t>소음</a:t>
            </a:r>
            <a:r>
              <a:rPr lang="en-US" altLang="ko-KR" sz="2800" dirty="0"/>
              <a:t>·</a:t>
            </a:r>
            <a:r>
              <a:rPr lang="ko-KR" altLang="en-US" sz="2800" dirty="0"/>
              <a:t>진동 발생 시 즉시 정지 후 확인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31" y="4163559"/>
            <a:ext cx="5236191" cy="2289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지게차 및 이동장비 작업체크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1" y="1562778"/>
            <a:ext cx="8454569" cy="4525963"/>
          </a:xfrm>
        </p:spPr>
        <p:txBody>
          <a:bodyPr>
            <a:normAutofit/>
          </a:bodyPr>
          <a:lstStyle/>
          <a:p>
            <a:r>
              <a:rPr lang="ko-KR" altLang="en-US" sz="2800" dirty="0" smtClean="0"/>
              <a:t>보행자 </a:t>
            </a:r>
            <a:r>
              <a:rPr lang="ko-KR" altLang="en-US" sz="2800" dirty="0"/>
              <a:t>통로와 </a:t>
            </a:r>
            <a:r>
              <a:rPr lang="ko-KR" altLang="en-US" sz="2800" dirty="0" smtClean="0"/>
              <a:t>지게차 통로 </a:t>
            </a:r>
            <a:r>
              <a:rPr lang="ko-KR" altLang="en-US" sz="2800" dirty="0"/>
              <a:t>구분 여부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충돌방지장치</a:t>
            </a:r>
            <a:r>
              <a:rPr lang="en-US" altLang="ko-KR" sz="2800" dirty="0"/>
              <a:t>(</a:t>
            </a:r>
            <a:r>
              <a:rPr lang="ko-KR" altLang="en-US" sz="2800" dirty="0" err="1"/>
              <a:t>경광등</a:t>
            </a:r>
            <a:r>
              <a:rPr lang="en-US" altLang="ko-KR" sz="2800" dirty="0"/>
              <a:t>·</a:t>
            </a:r>
            <a:r>
              <a:rPr lang="ko-KR" altLang="en-US" sz="2800" dirty="0" err="1"/>
              <a:t>경보음</a:t>
            </a:r>
            <a:r>
              <a:rPr lang="en-US" altLang="ko-KR" sz="2800" dirty="0"/>
              <a:t>) </a:t>
            </a:r>
            <a:r>
              <a:rPr lang="ko-KR" altLang="en-US" sz="2800" dirty="0"/>
              <a:t>작동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후진 </a:t>
            </a:r>
            <a:r>
              <a:rPr lang="ko-KR" altLang="en-US" sz="2800" dirty="0"/>
              <a:t>시 반드시 주변 확인 및 신호수 </a:t>
            </a:r>
            <a:r>
              <a:rPr lang="ko-KR" altLang="en-US" sz="2800" dirty="0" smtClean="0"/>
              <a:t>배치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혼재작업 </a:t>
            </a:r>
            <a:r>
              <a:rPr lang="ko-KR" altLang="en-US" sz="2800" dirty="0"/>
              <a:t>구간은 속도 제한 및 출입 통제 실시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4239759"/>
            <a:ext cx="4358242" cy="2213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고소작업 체크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8" y="1432152"/>
            <a:ext cx="9144000" cy="4525963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50000"/>
              </a:lnSpc>
            </a:pPr>
            <a:r>
              <a:rPr lang="ko-KR" altLang="en-US" sz="2800" dirty="0"/>
              <a:t>비계</a:t>
            </a:r>
            <a:r>
              <a:rPr lang="en-US" altLang="ko-KR" sz="2800" dirty="0"/>
              <a:t>·</a:t>
            </a:r>
            <a:r>
              <a:rPr lang="ko-KR" altLang="en-US" sz="2800" dirty="0"/>
              <a:t>사다리</a:t>
            </a:r>
            <a:r>
              <a:rPr lang="en-US" altLang="ko-KR" sz="2800" dirty="0"/>
              <a:t>·</a:t>
            </a:r>
            <a:r>
              <a:rPr lang="ko-KR" altLang="en-US" sz="2800" dirty="0"/>
              <a:t>고소작업대 안전상태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err="1" smtClean="0"/>
              <a:t>안전대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체결 및 생명줄 설치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발판 </a:t>
            </a:r>
            <a:r>
              <a:rPr lang="ko-KR" altLang="en-US" sz="2800" dirty="0"/>
              <a:t>고정상태 및 추락방지시설 </a:t>
            </a:r>
            <a:r>
              <a:rPr lang="ko-KR" altLang="en-US" sz="2800" dirty="0" smtClean="0"/>
              <a:t>점검</a:t>
            </a:r>
            <a:endParaRPr lang="en-US" altLang="ko-KR" sz="2800" dirty="0" smtClean="0"/>
          </a:p>
          <a:p>
            <a:pPr marL="261938" indent="-261938">
              <a:lnSpc>
                <a:spcPct val="150000"/>
              </a:lnSpc>
            </a:pPr>
            <a:r>
              <a:rPr lang="ko-KR" altLang="en-US" sz="2800" dirty="0" smtClean="0"/>
              <a:t>기상상태 확인</a:t>
            </a:r>
            <a:endParaRPr lang="ko-KR" altLang="en-US"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65" y="4419311"/>
            <a:ext cx="4616870" cy="2033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전기 및 정비 작업체크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8" y="1446666"/>
            <a:ext cx="8084458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/>
              <a:t>작업 전 반드시 전원 차단 및 </a:t>
            </a:r>
            <a:r>
              <a:rPr lang="en-US" altLang="ko-KR" sz="2800" dirty="0"/>
              <a:t>LOTO </a:t>
            </a:r>
            <a:r>
              <a:rPr lang="ko-KR" altLang="en-US" sz="2800" dirty="0" smtClean="0"/>
              <a:t>실시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잔류에너지 </a:t>
            </a:r>
            <a:r>
              <a:rPr lang="ko-KR" altLang="en-US" sz="2800" dirty="0"/>
              <a:t>제거 및 </a:t>
            </a:r>
            <a:r>
              <a:rPr lang="ko-KR" altLang="en-US" sz="2800" dirty="0" err="1"/>
              <a:t>무전압</a:t>
            </a:r>
            <a:r>
              <a:rPr lang="ko-KR" altLang="en-US" sz="2800" dirty="0"/>
              <a:t> 상태 </a:t>
            </a:r>
            <a:r>
              <a:rPr lang="ko-KR" altLang="en-US" sz="2800" dirty="0" smtClean="0"/>
              <a:t>확인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절연장갑 </a:t>
            </a:r>
            <a:r>
              <a:rPr lang="ko-KR" altLang="en-US" sz="2800" dirty="0"/>
              <a:t>등 보호구 착용 후 </a:t>
            </a:r>
            <a:r>
              <a:rPr lang="ko-KR" altLang="en-US" sz="2800" dirty="0" smtClean="0"/>
              <a:t>작업</a:t>
            </a: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ko-KR" altLang="en-US" sz="2800" dirty="0" err="1" smtClean="0"/>
              <a:t>재가동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전 주변 인원 및 설비 상태 재확인</a:t>
            </a:r>
            <a:endParaRPr lang="en-US" altLang="ko-KR" sz="28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014" y="4689702"/>
            <a:ext cx="4527971" cy="176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t>산업재해 현실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88436" y="2039375"/>
            <a:ext cx="4953964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en-US" sz="2600" dirty="0" smtClean="0"/>
              <a:t>2024</a:t>
            </a:r>
            <a:r>
              <a:rPr lang="ko-KR" altLang="en-US" sz="2600" dirty="0" smtClean="0"/>
              <a:t>년 사고사망자 </a:t>
            </a:r>
            <a:r>
              <a:rPr lang="en-US" altLang="ko-KR" sz="2600" dirty="0" smtClean="0"/>
              <a:t>827</a:t>
            </a:r>
            <a:r>
              <a:rPr lang="ko-KR" altLang="en-US" sz="2600" dirty="0" smtClean="0"/>
              <a:t>명 발생</a:t>
            </a:r>
            <a:endParaRPr lang="en-US" sz="2600" dirty="0" smtClean="0"/>
          </a:p>
          <a:p>
            <a:endParaRPr lang="en-US" altLang="ko-KR" sz="2600" dirty="0" smtClean="0"/>
          </a:p>
          <a:p>
            <a:pPr marL="266700" indent="-266700"/>
            <a:r>
              <a:rPr lang="ko-KR" altLang="en-US" sz="2600" dirty="0" smtClean="0"/>
              <a:t>사고는 줄지 않고 지속 반복</a:t>
            </a:r>
            <a:endParaRPr lang="en-US" altLang="ko-KR" sz="2600" dirty="0" smtClean="0"/>
          </a:p>
          <a:p>
            <a:endParaRPr lang="en-US" altLang="ko-KR" sz="2600" dirty="0" smtClean="0"/>
          </a:p>
          <a:p>
            <a:pPr marL="266700" indent="-266700">
              <a:tabLst>
                <a:tab pos="266700" algn="l"/>
              </a:tabLst>
            </a:pPr>
            <a:r>
              <a:rPr lang="ko-KR" altLang="en-US" sz="2600" dirty="0" smtClean="0"/>
              <a:t>같은 원인의 사고가 계속 발생</a:t>
            </a:r>
            <a:endParaRPr lang="en-US" altLang="ko-KR" sz="2600" dirty="0" smtClean="0"/>
          </a:p>
          <a:p>
            <a:pPr marL="0" indent="0">
              <a:buNone/>
            </a:pPr>
            <a:endParaRPr lang="en-US" altLang="ko-KR" sz="2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sz="2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▷</a:t>
            </a:r>
            <a:r>
              <a:rPr lang="ko-KR" altLang="en-US" sz="2600" dirty="0" smtClean="0"/>
              <a:t>대부분의 사고는 이미 알고 </a:t>
            </a:r>
            <a:endParaRPr lang="en-US" altLang="ko-KR" sz="2600" dirty="0" smtClean="0"/>
          </a:p>
          <a:p>
            <a:pPr marL="0" indent="0">
              <a:buNone/>
            </a:pPr>
            <a:r>
              <a:rPr lang="en-US" altLang="ko-KR" sz="2600" dirty="0"/>
              <a:t> </a:t>
            </a:r>
            <a:r>
              <a:rPr lang="en-US" altLang="ko-KR" sz="2600" dirty="0" smtClean="0"/>
              <a:t>   </a:t>
            </a:r>
            <a:r>
              <a:rPr lang="ko-KR" altLang="en-US" sz="2600" dirty="0" smtClean="0"/>
              <a:t>있는 위험에서 발생</a:t>
            </a:r>
            <a:endParaRPr sz="26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90" y="2244360"/>
            <a:ext cx="3869346" cy="3517587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123561" y="5694057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</a:rPr>
              <a:t>자료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</a:rPr>
              <a:t>산업안전포털</a:t>
            </a:r>
            <a:endParaRPr lang="ko-KR" alt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용  접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9" y="1446666"/>
            <a:ext cx="8011886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/>
              <a:t>가연물 </a:t>
            </a:r>
            <a:r>
              <a:rPr lang="ko-KR" altLang="en-US" sz="2800" dirty="0" smtClean="0"/>
              <a:t>제거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화재감시자 배치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소화기 확인</a:t>
            </a:r>
            <a:endParaRPr lang="en-US" altLang="ko-KR" sz="2800" dirty="0" smtClean="0"/>
          </a:p>
          <a:p>
            <a:pPr>
              <a:lnSpc>
                <a:spcPct val="150000"/>
              </a:lnSpc>
            </a:pPr>
            <a:r>
              <a:rPr lang="ko-KR" altLang="en-US" sz="2800" dirty="0" smtClean="0"/>
              <a:t>작업 </a:t>
            </a:r>
            <a:r>
              <a:rPr lang="ko-KR" altLang="en-US" sz="2800" dirty="0"/>
              <a:t>후 </a:t>
            </a:r>
            <a:r>
              <a:rPr lang="ko-KR" altLang="en-US" sz="2800" dirty="0" smtClean="0"/>
              <a:t>잔불까지 꼭 </a:t>
            </a:r>
            <a:r>
              <a:rPr lang="ko-KR" altLang="en-US" sz="2800" dirty="0"/>
              <a:t>확인</a:t>
            </a:r>
            <a:endParaRPr lang="en-US" altLang="ko-KR" sz="280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86" y="4397829"/>
            <a:ext cx="4616228" cy="20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🚨</a:t>
            </a:r>
            <a:r>
              <a:rPr lang="ko-KR" altLang="en-US" dirty="0"/>
              <a:t> 비상대비훈련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8" y="1580921"/>
            <a:ext cx="9144000" cy="4525963"/>
          </a:xfrm>
        </p:spPr>
        <p:txBody>
          <a:bodyPr/>
          <a:lstStyle/>
          <a:p>
            <a:pPr marL="261938" indent="-261938"/>
            <a:r>
              <a:rPr lang="ko-KR" altLang="en-US" dirty="0"/>
              <a:t>비상상황 </a:t>
            </a:r>
            <a:r>
              <a:rPr lang="ko-KR" altLang="en-US" dirty="0" smtClean="0"/>
              <a:t>대응 기본원칙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800" dirty="0" smtClean="0"/>
              <a:t>  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사고 </a:t>
            </a:r>
            <a:r>
              <a:rPr lang="ko-KR" altLang="en-US" sz="2800" dirty="0"/>
              <a:t>발생 시 즉시 작업 중지</a:t>
            </a:r>
            <a:br>
              <a:rPr lang="ko-KR" altLang="en-US" sz="2800" dirty="0"/>
            </a:br>
            <a:r>
              <a:rPr lang="ko-KR" altLang="en-US" sz="2800" dirty="0" smtClean="0"/>
              <a:t>  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주변 </a:t>
            </a:r>
            <a:r>
              <a:rPr lang="ko-KR" altLang="en-US" sz="2800" dirty="0"/>
              <a:t>인원 통제</a:t>
            </a:r>
            <a:br>
              <a:rPr lang="ko-KR" altLang="en-US" sz="2800" dirty="0"/>
            </a:br>
            <a:r>
              <a:rPr lang="ko-KR" altLang="en-US" sz="2800" dirty="0" smtClean="0"/>
              <a:t>   </a:t>
            </a:r>
            <a:r>
              <a:rPr lang="en-US" altLang="ko-KR" sz="2800" dirty="0" smtClean="0"/>
              <a:t>3. 2</a:t>
            </a:r>
            <a:r>
              <a:rPr lang="ko-KR" altLang="en-US" sz="2800" dirty="0"/>
              <a:t>차 사고 예방 우선</a:t>
            </a:r>
            <a:br>
              <a:rPr lang="ko-KR" altLang="en-US" sz="2800" dirty="0"/>
            </a:br>
            <a:r>
              <a:rPr lang="ko-KR" altLang="en-US" sz="2800" dirty="0" smtClean="0"/>
              <a:t>   </a:t>
            </a:r>
            <a:r>
              <a:rPr lang="en-US" altLang="ko-KR" sz="2800" dirty="0" smtClean="0"/>
              <a:t>4. </a:t>
            </a:r>
            <a:r>
              <a:rPr lang="ko-KR" altLang="en-US" sz="2800" dirty="0" smtClean="0"/>
              <a:t>즉시 </a:t>
            </a:r>
            <a:r>
              <a:rPr lang="ko-KR" altLang="en-US" sz="2800" dirty="0"/>
              <a:t>보고</a:t>
            </a: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93" y="3256479"/>
            <a:ext cx="4819570" cy="319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🚨</a:t>
            </a:r>
            <a:r>
              <a:rPr lang="ko-KR" altLang="en-US" dirty="0"/>
              <a:t> 비상대비훈련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9" y="1384982"/>
            <a:ext cx="9144000" cy="4525963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50000"/>
              </a:lnSpc>
            </a:pPr>
            <a:r>
              <a:rPr lang="ko-KR" altLang="en-US" dirty="0" smtClean="0"/>
              <a:t>추락 사고 대응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/>
              <a:t>  1. </a:t>
            </a:r>
            <a:r>
              <a:rPr lang="ko-KR" altLang="en-US" sz="2800" dirty="0" smtClean="0"/>
              <a:t>접근 </a:t>
            </a:r>
            <a:r>
              <a:rPr lang="ko-KR" altLang="en-US" sz="2800" dirty="0"/>
              <a:t>전 위험요소 제거</a:t>
            </a:r>
            <a:br>
              <a:rPr lang="ko-KR" altLang="en-US" sz="2800" dirty="0"/>
            </a:br>
            <a:r>
              <a:rPr lang="ko-KR" altLang="en-US" sz="2800" dirty="0" smtClean="0"/>
              <a:t> 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의식 </a:t>
            </a:r>
            <a:r>
              <a:rPr lang="ko-KR" altLang="en-US" sz="2800" dirty="0"/>
              <a:t>확인</a:t>
            </a:r>
            <a:br>
              <a:rPr lang="ko-KR" altLang="en-US" sz="2800" dirty="0"/>
            </a:br>
            <a:r>
              <a:rPr lang="ko-KR" altLang="en-US" sz="2800" dirty="0" smtClean="0"/>
              <a:t>  </a:t>
            </a:r>
            <a:r>
              <a:rPr lang="en-US" altLang="ko-KR" sz="2800" dirty="0" smtClean="0"/>
              <a:t>3. </a:t>
            </a:r>
            <a:r>
              <a:rPr lang="ko-KR" altLang="en-US" sz="2800" dirty="0" smtClean="0"/>
              <a:t>불필요한 </a:t>
            </a:r>
            <a:r>
              <a:rPr lang="ko-KR" altLang="en-US" sz="2800" dirty="0"/>
              <a:t>이동 금지</a:t>
            </a:r>
            <a:br>
              <a:rPr lang="ko-KR" altLang="en-US" sz="2800" dirty="0"/>
            </a:br>
            <a:r>
              <a:rPr lang="ko-KR" altLang="en-US" sz="2800" dirty="0" smtClean="0"/>
              <a:t>  </a:t>
            </a:r>
            <a:r>
              <a:rPr lang="en-US" altLang="ko-KR" sz="2800" dirty="0" smtClean="0"/>
              <a:t>4. </a:t>
            </a:r>
            <a:r>
              <a:rPr lang="ko-KR" altLang="en-US" sz="2800" dirty="0" smtClean="0"/>
              <a:t>신속 </a:t>
            </a:r>
            <a:r>
              <a:rPr lang="ko-KR" altLang="en-US" sz="2800" dirty="0"/>
              <a:t>신고</a:t>
            </a:r>
            <a:endParaRPr sz="2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75" y="3461974"/>
            <a:ext cx="4530488" cy="2991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🚨</a:t>
            </a:r>
            <a:r>
              <a:rPr lang="ko-KR" altLang="en-US" dirty="0"/>
              <a:t> 비상대비훈련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7" y="1417638"/>
            <a:ext cx="9144000" cy="4525963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50000"/>
              </a:lnSpc>
            </a:pPr>
            <a:r>
              <a:rPr lang="ko-KR" altLang="en-US" dirty="0" smtClean="0"/>
              <a:t>끼임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/>
              <a:t>   1. </a:t>
            </a:r>
            <a:r>
              <a:rPr lang="ko-KR" altLang="en-US" sz="2800" dirty="0" smtClean="0"/>
              <a:t>즉시 </a:t>
            </a:r>
            <a:r>
              <a:rPr lang="ko-KR" altLang="en-US" sz="2800" dirty="0"/>
              <a:t>전원 차단</a:t>
            </a:r>
            <a:br>
              <a:rPr lang="ko-KR" altLang="en-US" sz="2800" dirty="0"/>
            </a:br>
            <a:r>
              <a:rPr lang="ko-KR" altLang="en-US" sz="2800" dirty="0" smtClean="0"/>
              <a:t>  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설비 </a:t>
            </a:r>
            <a:r>
              <a:rPr lang="ko-KR" altLang="en-US" sz="2800" dirty="0"/>
              <a:t>정지 후 구조</a:t>
            </a:r>
            <a:br>
              <a:rPr lang="ko-KR" altLang="en-US" sz="2800" dirty="0"/>
            </a:br>
            <a:r>
              <a:rPr lang="ko-KR" altLang="en-US" sz="2800" dirty="0" smtClean="0"/>
              <a:t>   </a:t>
            </a:r>
            <a:r>
              <a:rPr lang="en-US" altLang="ko-KR" sz="2800" dirty="0" smtClean="0"/>
              <a:t>3. </a:t>
            </a:r>
            <a:r>
              <a:rPr lang="ko-KR" altLang="en-US" sz="2800" dirty="0" smtClean="0"/>
              <a:t>강제 </a:t>
            </a:r>
            <a:r>
              <a:rPr lang="ko-KR" altLang="en-US" sz="2800" dirty="0"/>
              <a:t>제거 금지</a:t>
            </a:r>
            <a:br>
              <a:rPr lang="ko-KR" altLang="en-US" sz="2800" dirty="0"/>
            </a:br>
            <a:r>
              <a:rPr lang="ko-KR" altLang="en-US" sz="2800" dirty="0" smtClean="0"/>
              <a:t>   </a:t>
            </a:r>
            <a:r>
              <a:rPr lang="en-US" altLang="ko-KR" sz="2800" dirty="0" smtClean="0"/>
              <a:t>4. </a:t>
            </a:r>
            <a:r>
              <a:rPr lang="ko-KR" altLang="en-US" sz="2800" dirty="0" err="1" smtClean="0"/>
              <a:t>재가동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금지</a:t>
            </a: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63" y="3431197"/>
            <a:ext cx="4546600" cy="3021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🚨</a:t>
            </a:r>
            <a:r>
              <a:rPr lang="ko-KR" altLang="en-US" dirty="0"/>
              <a:t> 비상대비훈련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4" y="1445412"/>
            <a:ext cx="9144000" cy="4525963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50000"/>
              </a:lnSpc>
            </a:pPr>
            <a:r>
              <a:rPr lang="ko-KR" altLang="en-US" dirty="0" smtClean="0"/>
              <a:t>충돌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800" dirty="0" smtClean="0"/>
              <a:t>   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장비 </a:t>
            </a:r>
            <a:r>
              <a:rPr lang="ko-KR" altLang="en-US" sz="2800" dirty="0"/>
              <a:t>정지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주변 </a:t>
            </a:r>
            <a:r>
              <a:rPr lang="ko-KR" altLang="en-US" sz="2800" dirty="0"/>
              <a:t>통제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3. </a:t>
            </a:r>
            <a:r>
              <a:rPr lang="ko-KR" altLang="en-US" sz="2800" dirty="0" smtClean="0"/>
              <a:t>부상자 </a:t>
            </a:r>
            <a:r>
              <a:rPr lang="ko-KR" altLang="en-US" sz="2800" dirty="0"/>
              <a:t>확인</a:t>
            </a:r>
            <a:br>
              <a:rPr lang="ko-KR" altLang="en-US" sz="2800" dirty="0"/>
            </a:br>
            <a:r>
              <a:rPr lang="ko-KR" altLang="en-US" sz="2800" dirty="0"/>
              <a:t>    </a:t>
            </a:r>
            <a:r>
              <a:rPr lang="en-US" altLang="ko-KR" sz="2800" dirty="0" smtClean="0"/>
              <a:t>4. 2</a:t>
            </a:r>
            <a:r>
              <a:rPr lang="ko-KR" altLang="en-US" sz="2800" dirty="0" smtClean="0"/>
              <a:t>차 사고 방지</a:t>
            </a:r>
            <a:r>
              <a:rPr lang="ko-KR" altLang="en-US" sz="2800" dirty="0"/>
              <a:t/>
            </a:r>
            <a:br>
              <a:rPr lang="ko-KR" altLang="en-US" sz="2800" dirty="0"/>
            </a:br>
            <a:endParaRPr sz="2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44" y="3502800"/>
            <a:ext cx="4445000" cy="29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🚨</a:t>
            </a:r>
            <a:r>
              <a:rPr lang="ko-KR" altLang="en-US" dirty="0"/>
              <a:t> 비상대비훈련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5" y="1442343"/>
            <a:ext cx="9144000" cy="4525963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50000"/>
              </a:lnSpc>
            </a:pPr>
            <a:r>
              <a:rPr lang="ko-KR" altLang="en-US" dirty="0" smtClean="0"/>
              <a:t>화재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800" dirty="0" smtClean="0"/>
              <a:t>   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초기 </a:t>
            </a:r>
            <a:r>
              <a:rPr lang="ko-KR" altLang="en-US" sz="2800" dirty="0"/>
              <a:t>진압 시도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불가 </a:t>
            </a:r>
            <a:r>
              <a:rPr lang="ko-KR" altLang="en-US" sz="2800" dirty="0"/>
              <a:t>시 즉시 대피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3. 119 </a:t>
            </a:r>
            <a:r>
              <a:rPr lang="ko-KR" altLang="en-US" sz="2800" dirty="0"/>
              <a:t>신고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4. </a:t>
            </a:r>
            <a:r>
              <a:rPr lang="ko-KR" altLang="en-US" sz="2800" dirty="0" smtClean="0"/>
              <a:t>주변 근로자 대피 유도</a:t>
            </a: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12457"/>
            <a:ext cx="4284663" cy="26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🚨</a:t>
            </a:r>
            <a:r>
              <a:rPr lang="ko-KR" altLang="en-US" dirty="0"/>
              <a:t> 비상대비훈련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2" y="1577294"/>
            <a:ext cx="9144000" cy="4525963"/>
          </a:xfrm>
        </p:spPr>
        <p:txBody>
          <a:bodyPr>
            <a:normAutofit/>
          </a:bodyPr>
          <a:lstStyle/>
          <a:p>
            <a:pPr marL="261938" indent="-261938"/>
            <a:r>
              <a:rPr lang="ko-KR" altLang="en-US" dirty="0"/>
              <a:t>감전</a:t>
            </a:r>
            <a:r>
              <a:rPr lang="en-US" altLang="ko-KR" dirty="0"/>
              <a:t>·</a:t>
            </a:r>
            <a:r>
              <a:rPr lang="ko-KR" altLang="en-US" dirty="0" smtClean="0"/>
              <a:t>질식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800" dirty="0" smtClean="0"/>
              <a:t>   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전원 </a:t>
            </a:r>
            <a:r>
              <a:rPr lang="ko-KR" altLang="en-US" sz="2800" dirty="0"/>
              <a:t>차단 후 접근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보호대책 </a:t>
            </a:r>
            <a:r>
              <a:rPr lang="ko-KR" altLang="en-US" sz="2800" dirty="0"/>
              <a:t>없이 진입 금지</a:t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3. </a:t>
            </a:r>
            <a:r>
              <a:rPr lang="ko-KR" altLang="en-US" sz="2800" dirty="0" smtClean="0"/>
              <a:t>부도체 사용한 구조</a:t>
            </a:r>
            <a:r>
              <a:rPr lang="ko-KR" altLang="en-US" sz="2800" dirty="0"/>
              <a:t/>
            </a:r>
            <a:br>
              <a:rPr lang="ko-KR" altLang="en-US" sz="2800" dirty="0"/>
            </a:br>
            <a:r>
              <a:rPr lang="ko-KR" altLang="en-US" sz="2800" dirty="0" smtClean="0"/>
              <a:t>    </a:t>
            </a:r>
            <a:r>
              <a:rPr lang="en-US" altLang="ko-KR" sz="2800" dirty="0" smtClean="0"/>
              <a:t>4. </a:t>
            </a:r>
            <a:r>
              <a:rPr lang="ko-KR" altLang="en-US" sz="2800" dirty="0" smtClean="0"/>
              <a:t>즉시 </a:t>
            </a:r>
            <a:r>
              <a:rPr lang="ko-KR" altLang="en-US" sz="2800" dirty="0"/>
              <a:t>신고</a:t>
            </a: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411" y="3817257"/>
            <a:ext cx="4828137" cy="26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오늘 작업 전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가지 확인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374753"/>
            <a:ext cx="8595405" cy="5265537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ko-KR" altLang="en-US" dirty="0" smtClean="0"/>
              <a:t> 방호장치 이상 없는지 확인한다</a:t>
            </a:r>
            <a:endParaRPr lang="en-US" altLang="ko-KR" dirty="0" smtClean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altLang="ko-KR" dirty="0" smtClean="0"/>
              <a:t> </a:t>
            </a:r>
            <a:r>
              <a:rPr lang="ko-KR" altLang="en-US" dirty="0" smtClean="0"/>
              <a:t>작업 통로 확보 상태 확인한다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</a:t>
            </a:r>
            <a:r>
              <a:rPr lang="ko-KR" altLang="en-US" dirty="0" smtClean="0"/>
              <a:t>보호구 착용 상태 확인한다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ko-KR" altLang="en-US" dirty="0" smtClean="0"/>
              <a:t> 전원 차단 및 화재</a:t>
            </a:r>
            <a:r>
              <a:rPr lang="ko-KR" altLang="en-US" dirty="0" smtClean="0">
                <a:latin typeface="맑은 고딕" panose="020B0503020000020004" pitchFamily="50" charset="-127"/>
              </a:rPr>
              <a:t>∙폭발 위험요인 </a:t>
            </a:r>
            <a:r>
              <a:rPr lang="ko-KR" altLang="en-US" dirty="0" smtClean="0"/>
              <a:t>확인한다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ko-KR" altLang="en-US" dirty="0" smtClean="0"/>
              <a:t> 비상 시 보고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∙대피</a:t>
            </a:r>
            <a:r>
              <a:rPr lang="ko-KR" altLang="en-US" dirty="0" smtClean="0"/>
              <a:t> 방법 알고 작업한다</a:t>
            </a:r>
            <a:r>
              <a:rPr lang="en-US" altLang="ko-KR" dirty="0" smtClean="0"/>
              <a:t>.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altLang="ko-KR" b="1" dirty="0" smtClean="0">
                <a:solidFill>
                  <a:srgbClr val="0000FF"/>
                </a:solidFill>
              </a:rPr>
              <a:t>“</a:t>
            </a:r>
            <a:r>
              <a:rPr lang="ko-KR" altLang="en-US" b="1" dirty="0" smtClean="0">
                <a:solidFill>
                  <a:srgbClr val="0000FF"/>
                </a:solidFill>
              </a:rPr>
              <a:t>지금 바로 작업해도 안전합니까</a:t>
            </a:r>
            <a:r>
              <a:rPr lang="en-US" altLang="ko-KR" b="1" dirty="0" smtClean="0">
                <a:solidFill>
                  <a:srgbClr val="0000FF"/>
                </a:solidFill>
              </a:rPr>
              <a:t>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93" y="3527988"/>
            <a:ext cx="3755930" cy="312681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33" y="3564932"/>
            <a:ext cx="3547548" cy="299034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dirty="0"/>
              <a:t>3대 </a:t>
            </a:r>
            <a:r>
              <a:rPr dirty="0" err="1"/>
              <a:t>사고유형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68789" y="1557106"/>
            <a:ext cx="8576841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700" dirty="0" smtClean="0"/>
              <a:t>사고 </a:t>
            </a:r>
            <a:r>
              <a:rPr lang="en-US" sz="2700" dirty="0" smtClean="0"/>
              <a:t>10</a:t>
            </a:r>
            <a:r>
              <a:rPr lang="ko-KR" altLang="en-US" sz="2700" dirty="0" smtClean="0"/>
              <a:t>건 중  약 </a:t>
            </a:r>
            <a:r>
              <a:rPr lang="en-US" altLang="ko-KR" sz="2700" dirty="0" smtClean="0"/>
              <a:t>5</a:t>
            </a:r>
            <a:r>
              <a:rPr lang="ko-KR" altLang="en-US" sz="2700" dirty="0" smtClean="0"/>
              <a:t>건은</a:t>
            </a:r>
            <a:r>
              <a:rPr lang="en-US" sz="2700" dirty="0" smtClean="0"/>
              <a:t>  </a:t>
            </a:r>
            <a:r>
              <a:rPr sz="2700" dirty="0" err="1" smtClean="0">
                <a:solidFill>
                  <a:srgbClr val="0000FF"/>
                </a:solidFill>
              </a:rPr>
              <a:t>추락</a:t>
            </a:r>
            <a:r>
              <a:rPr lang="ko-KR" altLang="en-US" sz="27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sz="2700" dirty="0" err="1" smtClean="0">
                <a:solidFill>
                  <a:srgbClr val="0000FF"/>
                </a:solidFill>
              </a:rPr>
              <a:t>끼임</a:t>
            </a:r>
            <a:r>
              <a:rPr lang="ko-KR" altLang="en-US" sz="2700" dirty="0" smtClean="0">
                <a:solidFill>
                  <a:srgbClr val="0000FF"/>
                </a:solidFill>
                <a:latin typeface="맑은 고딕" panose="020B0503020000020004" pitchFamily="50" charset="-127"/>
              </a:rPr>
              <a:t>∙</a:t>
            </a:r>
            <a:r>
              <a:rPr sz="2700" dirty="0" err="1" smtClean="0">
                <a:solidFill>
                  <a:srgbClr val="0000FF"/>
                </a:solidFill>
              </a:rPr>
              <a:t>부딪힘</a:t>
            </a:r>
            <a:r>
              <a:rPr lang="en-US" sz="2700" dirty="0" smtClean="0"/>
              <a:t>.</a:t>
            </a:r>
            <a:endParaRPr lang="en-US" altLang="ko-KR" sz="2700" dirty="0" smtClean="0"/>
          </a:p>
          <a:p>
            <a:pPr marL="266700" indent="-266700"/>
            <a:r>
              <a:rPr lang="ko-KR" altLang="en-US" sz="2700" dirty="0" smtClean="0"/>
              <a:t>이 </a:t>
            </a:r>
            <a:r>
              <a:rPr lang="en-US" altLang="ko-KR" sz="2700" dirty="0" smtClean="0"/>
              <a:t>3</a:t>
            </a:r>
            <a:r>
              <a:rPr lang="ko-KR" altLang="en-US" sz="2700" dirty="0" smtClean="0"/>
              <a:t>가지 사고만 관리해도 사고의 절반은 줄일 수 있음</a:t>
            </a:r>
            <a:r>
              <a:rPr lang="en-US" altLang="ko-KR" sz="2700" dirty="0" smtClean="0"/>
              <a:t>.</a:t>
            </a:r>
            <a:endParaRPr lang="en-US" sz="2700" dirty="0" smtClean="0"/>
          </a:p>
          <a:p>
            <a:pPr marL="266700" indent="-266700">
              <a:tabLst>
                <a:tab pos="266700" algn="l"/>
              </a:tabLst>
            </a:pPr>
            <a:r>
              <a:rPr lang="ko-KR" altLang="en-US" sz="2700" dirty="0" smtClean="0"/>
              <a:t>제조업은 설비와 관련된 끼임</a:t>
            </a:r>
            <a:r>
              <a:rPr lang="ko-KR" altLang="en-US" sz="2700" dirty="0" smtClean="0">
                <a:latin typeface="맑은 고딕" panose="020B0503020000020004" pitchFamily="50" charset="-127"/>
              </a:rPr>
              <a:t>∙부딪힘 등의 사고 </a:t>
            </a:r>
            <a:r>
              <a:rPr lang="ko-KR" altLang="en-US" sz="2700" dirty="0" smtClean="0"/>
              <a:t>위험이 특히 높음</a:t>
            </a:r>
            <a:r>
              <a:rPr lang="en-US" altLang="ko-KR" sz="2700" dirty="0" smtClean="0"/>
              <a:t>.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1306" y="6472355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</a:rPr>
              <a:t>자료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</a:rPr>
              <a:t>산업안전포털</a:t>
            </a:r>
            <a:endParaRPr lang="ko-KR" alt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dirty="0" err="1" smtClean="0"/>
              <a:t>추락</a:t>
            </a:r>
            <a:r>
              <a:rPr lang="en-US" dirty="0" smtClean="0"/>
              <a:t>'</a:t>
            </a:r>
            <a:r>
              <a:rPr dirty="0" smtClean="0"/>
              <a:t> </a:t>
            </a:r>
            <a:r>
              <a:rPr lang="ko-KR" altLang="en-US" dirty="0" smtClean="0"/>
              <a:t>이란</a:t>
            </a:r>
            <a:r>
              <a:rPr lang="en-US" altLang="ko-KR" dirty="0" smtClean="0"/>
              <a:t>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52022"/>
            <a:ext cx="86995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고소작업</a:t>
            </a:r>
            <a:r>
              <a:rPr lang="en-US" altLang="ko-KR" sz="2800" dirty="0"/>
              <a:t>, </a:t>
            </a:r>
            <a:r>
              <a:rPr lang="ko-KR" altLang="en-US" sz="2800" dirty="0" smtClean="0"/>
              <a:t>작업발판</a:t>
            </a:r>
            <a:r>
              <a:rPr lang="en-US" altLang="ko-KR" sz="2800" dirty="0"/>
              <a:t>, </a:t>
            </a:r>
            <a:r>
              <a:rPr lang="ko-KR" altLang="en-US" sz="2800" dirty="0" err="1" smtClean="0"/>
              <a:t>개구부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사다리 등에서 작업자가 떨어지는 사고</a:t>
            </a:r>
            <a:r>
              <a:rPr lang="en-US" altLang="ko-KR" sz="2800" dirty="0" smtClean="0"/>
              <a:t>.</a:t>
            </a:r>
          </a:p>
          <a:p>
            <a:pPr marL="266700" indent="-266700">
              <a:tabLst>
                <a:tab pos="266700" algn="l"/>
              </a:tabLst>
            </a:pPr>
            <a:r>
              <a:rPr lang="ko-KR" altLang="en-US" sz="2800" dirty="0" smtClean="0"/>
              <a:t>사망으로 이어질 위험이 큰 사고임</a:t>
            </a:r>
            <a:r>
              <a:rPr lang="en-US" altLang="ko-KR" sz="2800" dirty="0" smtClean="0"/>
              <a:t>.</a:t>
            </a:r>
            <a:endParaRPr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098631"/>
            <a:ext cx="6388100" cy="3454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추락 원인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562655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 smtClean="0"/>
              <a:t>난간 없이 작업하다 발 헛디딤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err="1" smtClean="0"/>
              <a:t>안전대</a:t>
            </a:r>
            <a:r>
              <a:rPr lang="ko-KR" altLang="en-US" sz="2800" dirty="0" smtClean="0"/>
              <a:t> 안 걸고 작업하다 그대로  추락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err="1" smtClean="0"/>
              <a:t>개구부</a:t>
            </a:r>
            <a:r>
              <a:rPr lang="ko-KR" altLang="en-US" sz="2800" dirty="0" smtClean="0"/>
              <a:t> 덮개 없이 작업하다 빠짐</a:t>
            </a:r>
            <a:endParaRPr sz="2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88" y="3279322"/>
            <a:ext cx="8421275" cy="3248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추락</a:t>
            </a:r>
            <a:r>
              <a:rPr dirty="0"/>
              <a:t> </a:t>
            </a:r>
            <a:r>
              <a:rPr dirty="0" err="1"/>
              <a:t>예방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31939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en-US" altLang="ko-KR" sz="2800" dirty="0"/>
              <a:t>2m </a:t>
            </a:r>
            <a:r>
              <a:rPr lang="ko-KR" altLang="en-US" sz="2800" dirty="0"/>
              <a:t>이상 작업 시 </a:t>
            </a:r>
            <a:r>
              <a:rPr lang="ko-KR" altLang="en-US" sz="2800" dirty="0" err="1" smtClean="0"/>
              <a:t>안전대</a:t>
            </a:r>
            <a:r>
              <a:rPr lang="ko-KR" altLang="en-US" sz="2800" dirty="0" smtClean="0"/>
              <a:t> 미착용</a:t>
            </a:r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→</a:t>
            </a:r>
            <a:r>
              <a:rPr lang="ko-KR" altLang="en-US" sz="2800" dirty="0" smtClean="0"/>
              <a:t> 작업금지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000" dirty="0" smtClean="0"/>
              <a:t>     * </a:t>
            </a:r>
            <a:r>
              <a:rPr lang="ko-KR" altLang="en-US" sz="2000" dirty="0" smtClean="0"/>
              <a:t>낮은 위치에서도 사망사고 발생 가능</a:t>
            </a:r>
            <a:endParaRPr lang="en-US" altLang="ko-KR" sz="2000" dirty="0" smtClean="0"/>
          </a:p>
          <a:p>
            <a:pPr marL="266700" indent="-266700"/>
            <a:r>
              <a:rPr lang="ko-KR" altLang="en-US" sz="2800" dirty="0" err="1" smtClean="0"/>
              <a:t>개구부는</a:t>
            </a:r>
            <a:r>
              <a:rPr lang="ko-KR" altLang="en-US" sz="2800" dirty="0" smtClean="0"/>
              <a:t> </a:t>
            </a:r>
            <a:r>
              <a:rPr lang="ko-KR" altLang="en-US" sz="2800" dirty="0"/>
              <a:t>반드시 </a:t>
            </a:r>
            <a:r>
              <a:rPr lang="en-US" altLang="ko-KR" sz="2800" dirty="0" smtClean="0"/>
              <a:t>‘</a:t>
            </a:r>
            <a:r>
              <a:rPr lang="ko-KR" altLang="en-US" sz="2800" dirty="0" smtClean="0"/>
              <a:t>덮개</a:t>
            </a:r>
            <a:r>
              <a:rPr lang="en-US" altLang="ko-KR" dirty="0" smtClean="0"/>
              <a:t>’</a:t>
            </a:r>
            <a:r>
              <a:rPr lang="ko-KR" altLang="en-US" sz="2800" dirty="0" smtClean="0"/>
              <a:t> 고정 후 작업</a:t>
            </a:r>
            <a:r>
              <a:rPr lang="en-US" altLang="ko-KR" sz="2800" dirty="0" smtClean="0"/>
              <a:t>.</a:t>
            </a:r>
          </a:p>
          <a:p>
            <a:pPr marL="266700" indent="-266700"/>
            <a:r>
              <a:rPr lang="ko-KR" altLang="en-US" sz="2800" dirty="0" smtClean="0"/>
              <a:t>난간 </a:t>
            </a:r>
            <a:r>
              <a:rPr lang="ko-KR" altLang="en-US" sz="2800" dirty="0"/>
              <a:t>및 발판 </a:t>
            </a:r>
            <a:r>
              <a:rPr lang="ko-KR" altLang="en-US" sz="2800" dirty="0" smtClean="0"/>
              <a:t>상태 확인 후 작업</a:t>
            </a:r>
            <a:r>
              <a:rPr lang="en-US" altLang="ko-KR" sz="2800" dirty="0" smtClean="0"/>
              <a:t>.</a:t>
            </a:r>
            <a:endParaRPr lang="ko-KR" altLang="en-US" sz="2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36" y="3736585"/>
            <a:ext cx="8440328" cy="279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dirty="0" err="1" smtClean="0"/>
              <a:t>끼임</a:t>
            </a:r>
            <a:r>
              <a:rPr lang="en-US" dirty="0" smtClean="0"/>
              <a:t>' </a:t>
            </a:r>
            <a:r>
              <a:rPr lang="ko-KR" altLang="en-US" dirty="0" smtClean="0"/>
              <a:t>이란</a:t>
            </a:r>
            <a:r>
              <a:rPr lang="en-US" altLang="ko-KR" dirty="0" smtClean="0"/>
              <a:t>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55878"/>
            <a:ext cx="92583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기계</a:t>
            </a:r>
            <a:r>
              <a:rPr lang="en-US" altLang="ko-KR" sz="2800" dirty="0"/>
              <a:t>, </a:t>
            </a:r>
            <a:r>
              <a:rPr lang="ko-KR" altLang="en-US" sz="2800" dirty="0"/>
              <a:t>컨베이어</a:t>
            </a:r>
            <a:r>
              <a:rPr lang="en-US" altLang="ko-KR" sz="2800" dirty="0"/>
              <a:t>, </a:t>
            </a:r>
            <a:r>
              <a:rPr lang="ko-KR" altLang="en-US" sz="2800" dirty="0"/>
              <a:t>회전체 </a:t>
            </a:r>
            <a:r>
              <a:rPr lang="ko-KR" altLang="en-US" sz="2800" dirty="0" smtClean="0"/>
              <a:t>등에 신체 일부가 끼이거나 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   </a:t>
            </a:r>
            <a:r>
              <a:rPr lang="ko-KR" altLang="en-US" sz="2800" dirty="0" smtClean="0"/>
              <a:t>말려 </a:t>
            </a:r>
            <a:r>
              <a:rPr lang="ko-KR" altLang="en-US" sz="2800" dirty="0"/>
              <a:t>들어가는 </a:t>
            </a:r>
            <a:r>
              <a:rPr lang="ko-KR" altLang="en-US" sz="2800" dirty="0" smtClean="0"/>
              <a:t>사고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/>
              <a:t>정지하지 않은 상태에서 손 넣는 순간 사고 발생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/>
              <a:t>사례 </a:t>
            </a:r>
            <a:r>
              <a:rPr lang="en-US" altLang="ko-KR" sz="2800" dirty="0" smtClean="0"/>
              <a:t>: </a:t>
            </a:r>
            <a:r>
              <a:rPr lang="ko-KR" altLang="en-US" sz="2800" dirty="0" smtClean="0"/>
              <a:t>가동 중인 롤러 </a:t>
            </a:r>
            <a:r>
              <a:rPr lang="ko-KR" altLang="en-US" sz="2800" dirty="0" err="1" smtClean="0"/>
              <a:t>청소시</a:t>
            </a:r>
            <a:r>
              <a:rPr lang="ko-KR" altLang="en-US" sz="2800" dirty="0" smtClean="0"/>
              <a:t> 장갑이 말려 들어감</a:t>
            </a:r>
            <a:endParaRPr lang="ko-KR" altLang="en-US"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81" y="3741723"/>
            <a:ext cx="5680437" cy="271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끼임</a:t>
            </a:r>
            <a:r>
              <a:rPr dirty="0"/>
              <a:t> </a:t>
            </a:r>
            <a:r>
              <a:rPr dirty="0" err="1"/>
              <a:t>원인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588054"/>
            <a:ext cx="9144000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ko-KR" altLang="en-US" sz="2800" dirty="0"/>
              <a:t>방호장치 </a:t>
            </a:r>
            <a:r>
              <a:rPr lang="ko-KR" altLang="en-US" sz="2800" dirty="0" smtClean="0"/>
              <a:t>없이 가동 상태로 작업하다 끼임</a:t>
            </a:r>
            <a:endParaRPr lang="en-US" altLang="ko-KR" sz="2800" dirty="0" smtClean="0"/>
          </a:p>
          <a:p>
            <a:pPr marL="266700" indent="-266700"/>
            <a:r>
              <a:rPr lang="ko-KR" altLang="en-US" sz="2800" dirty="0" smtClean="0"/>
              <a:t>정지 없이 청소</a:t>
            </a:r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∙점검 중 손 집어넣다 사고</a:t>
            </a:r>
            <a:endParaRPr lang="en-US" altLang="ko-KR" sz="2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6700" indent="-266700"/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전원 차단 없이 정비하다 </a:t>
            </a:r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재 가동으로 </a:t>
            </a:r>
            <a:r>
              <a:rPr lang="ko-KR" altLang="en-US" sz="2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사고</a:t>
            </a:r>
            <a:endParaRPr lang="en-US" altLang="ko-KR" sz="2800" dirty="0"/>
          </a:p>
        </p:txBody>
      </p:sp>
      <p:grpSp>
        <p:nvGrpSpPr>
          <p:cNvPr id="8" name="그룹 7"/>
          <p:cNvGrpSpPr/>
          <p:nvPr/>
        </p:nvGrpSpPr>
        <p:grpSpPr>
          <a:xfrm>
            <a:off x="1169810" y="3279184"/>
            <a:ext cx="6804380" cy="3173541"/>
            <a:chOff x="714020" y="3047293"/>
            <a:chExt cx="7717599" cy="37076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020" y="3047293"/>
              <a:ext cx="7717599" cy="3707648"/>
            </a:xfrm>
            <a:prstGeom prst="rect">
              <a:avLst/>
            </a:prstGeom>
          </p:spPr>
        </p:pic>
        <p:sp>
          <p:nvSpPr>
            <p:cNvPr id="7" name="자유형 6"/>
            <p:cNvSpPr/>
            <p:nvPr/>
          </p:nvSpPr>
          <p:spPr>
            <a:xfrm>
              <a:off x="5180978" y="5283200"/>
              <a:ext cx="658098" cy="533400"/>
            </a:xfrm>
            <a:custGeom>
              <a:avLst/>
              <a:gdLst>
                <a:gd name="connsiteX0" fmla="*/ 114922 w 658098"/>
                <a:gd name="connsiteY0" fmla="*/ 0 h 533400"/>
                <a:gd name="connsiteX1" fmla="*/ 114922 w 658098"/>
                <a:gd name="connsiteY1" fmla="*/ 0 h 533400"/>
                <a:gd name="connsiteX2" fmla="*/ 210172 w 658098"/>
                <a:gd name="connsiteY2" fmla="*/ 19050 h 533400"/>
                <a:gd name="connsiteX3" fmla="*/ 280022 w 658098"/>
                <a:gd name="connsiteY3" fmla="*/ 25400 h 533400"/>
                <a:gd name="connsiteX4" fmla="*/ 299072 w 658098"/>
                <a:gd name="connsiteY4" fmla="*/ 38100 h 533400"/>
                <a:gd name="connsiteX5" fmla="*/ 337172 w 658098"/>
                <a:gd name="connsiteY5" fmla="*/ 50800 h 533400"/>
                <a:gd name="connsiteX6" fmla="*/ 356222 w 658098"/>
                <a:gd name="connsiteY6" fmla="*/ 63500 h 533400"/>
                <a:gd name="connsiteX7" fmla="*/ 426072 w 658098"/>
                <a:gd name="connsiteY7" fmla="*/ 76200 h 533400"/>
                <a:gd name="connsiteX8" fmla="*/ 502272 w 658098"/>
                <a:gd name="connsiteY8" fmla="*/ 88900 h 533400"/>
                <a:gd name="connsiteX9" fmla="*/ 540372 w 658098"/>
                <a:gd name="connsiteY9" fmla="*/ 95250 h 533400"/>
                <a:gd name="connsiteX10" fmla="*/ 572122 w 658098"/>
                <a:gd name="connsiteY10" fmla="*/ 101600 h 533400"/>
                <a:gd name="connsiteX11" fmla="*/ 616572 w 658098"/>
                <a:gd name="connsiteY11" fmla="*/ 107950 h 533400"/>
                <a:gd name="connsiteX12" fmla="*/ 648322 w 658098"/>
                <a:gd name="connsiteY12" fmla="*/ 184150 h 533400"/>
                <a:gd name="connsiteX13" fmla="*/ 641972 w 658098"/>
                <a:gd name="connsiteY13" fmla="*/ 209550 h 533400"/>
                <a:gd name="connsiteX14" fmla="*/ 629272 w 658098"/>
                <a:gd name="connsiteY14" fmla="*/ 247650 h 533400"/>
                <a:gd name="connsiteX15" fmla="*/ 616572 w 658098"/>
                <a:gd name="connsiteY15" fmla="*/ 387350 h 533400"/>
                <a:gd name="connsiteX16" fmla="*/ 597522 w 658098"/>
                <a:gd name="connsiteY16" fmla="*/ 450850 h 533400"/>
                <a:gd name="connsiteX17" fmla="*/ 591172 w 658098"/>
                <a:gd name="connsiteY17" fmla="*/ 469900 h 533400"/>
                <a:gd name="connsiteX18" fmla="*/ 578472 w 658098"/>
                <a:gd name="connsiteY18" fmla="*/ 520700 h 533400"/>
                <a:gd name="connsiteX19" fmla="*/ 559422 w 658098"/>
                <a:gd name="connsiteY19" fmla="*/ 533400 h 533400"/>
                <a:gd name="connsiteX20" fmla="*/ 483222 w 658098"/>
                <a:gd name="connsiteY20" fmla="*/ 508000 h 533400"/>
                <a:gd name="connsiteX21" fmla="*/ 464172 w 658098"/>
                <a:gd name="connsiteY21" fmla="*/ 501650 h 533400"/>
                <a:gd name="connsiteX22" fmla="*/ 280022 w 658098"/>
                <a:gd name="connsiteY22" fmla="*/ 495300 h 533400"/>
                <a:gd name="connsiteX23" fmla="*/ 235572 w 658098"/>
                <a:gd name="connsiteY23" fmla="*/ 482600 h 533400"/>
                <a:gd name="connsiteX24" fmla="*/ 210172 w 658098"/>
                <a:gd name="connsiteY24" fmla="*/ 476250 h 533400"/>
                <a:gd name="connsiteX25" fmla="*/ 191122 w 658098"/>
                <a:gd name="connsiteY25" fmla="*/ 469900 h 533400"/>
                <a:gd name="connsiteX26" fmla="*/ 165722 w 658098"/>
                <a:gd name="connsiteY26" fmla="*/ 463550 h 533400"/>
                <a:gd name="connsiteX27" fmla="*/ 127622 w 658098"/>
                <a:gd name="connsiteY27" fmla="*/ 450850 h 533400"/>
                <a:gd name="connsiteX28" fmla="*/ 89522 w 658098"/>
                <a:gd name="connsiteY28" fmla="*/ 438150 h 533400"/>
                <a:gd name="connsiteX29" fmla="*/ 70472 w 658098"/>
                <a:gd name="connsiteY29" fmla="*/ 431800 h 533400"/>
                <a:gd name="connsiteX30" fmla="*/ 26022 w 658098"/>
                <a:gd name="connsiteY30" fmla="*/ 419100 h 533400"/>
                <a:gd name="connsiteX31" fmla="*/ 6972 w 658098"/>
                <a:gd name="connsiteY31" fmla="*/ 406400 h 533400"/>
                <a:gd name="connsiteX32" fmla="*/ 6972 w 658098"/>
                <a:gd name="connsiteY32" fmla="*/ 349250 h 533400"/>
                <a:gd name="connsiteX33" fmla="*/ 13322 w 658098"/>
                <a:gd name="connsiteY33" fmla="*/ 330200 h 533400"/>
                <a:gd name="connsiteX34" fmla="*/ 51422 w 658098"/>
                <a:gd name="connsiteY34" fmla="*/ 304800 h 533400"/>
                <a:gd name="connsiteX35" fmla="*/ 64122 w 658098"/>
                <a:gd name="connsiteY35" fmla="*/ 266700 h 533400"/>
                <a:gd name="connsiteX36" fmla="*/ 70472 w 658098"/>
                <a:gd name="connsiteY36" fmla="*/ 247650 h 533400"/>
                <a:gd name="connsiteX37" fmla="*/ 83172 w 658098"/>
                <a:gd name="connsiteY37" fmla="*/ 139700 h 533400"/>
                <a:gd name="connsiteX38" fmla="*/ 89522 w 658098"/>
                <a:gd name="connsiteY38" fmla="*/ 107950 h 533400"/>
                <a:gd name="connsiteX39" fmla="*/ 108572 w 658098"/>
                <a:gd name="connsiteY39" fmla="*/ 31750 h 533400"/>
                <a:gd name="connsiteX40" fmla="*/ 114922 w 658098"/>
                <a:gd name="connsiteY40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58098" h="533400">
                  <a:moveTo>
                    <a:pt x="114922" y="0"/>
                  </a:moveTo>
                  <a:lnTo>
                    <a:pt x="114922" y="0"/>
                  </a:lnTo>
                  <a:cubicBezTo>
                    <a:pt x="143895" y="6439"/>
                    <a:pt x="179705" y="15466"/>
                    <a:pt x="210172" y="19050"/>
                  </a:cubicBezTo>
                  <a:cubicBezTo>
                    <a:pt x="233391" y="21782"/>
                    <a:pt x="256739" y="23283"/>
                    <a:pt x="280022" y="25400"/>
                  </a:cubicBezTo>
                  <a:cubicBezTo>
                    <a:pt x="286372" y="29633"/>
                    <a:pt x="292098" y="35000"/>
                    <a:pt x="299072" y="38100"/>
                  </a:cubicBezTo>
                  <a:cubicBezTo>
                    <a:pt x="311305" y="43537"/>
                    <a:pt x="326033" y="43374"/>
                    <a:pt x="337172" y="50800"/>
                  </a:cubicBezTo>
                  <a:cubicBezTo>
                    <a:pt x="343522" y="55033"/>
                    <a:pt x="349207" y="60494"/>
                    <a:pt x="356222" y="63500"/>
                  </a:cubicBezTo>
                  <a:cubicBezTo>
                    <a:pt x="371526" y="70059"/>
                    <a:pt x="415199" y="74483"/>
                    <a:pt x="426072" y="76200"/>
                  </a:cubicBezTo>
                  <a:lnTo>
                    <a:pt x="502272" y="88900"/>
                  </a:lnTo>
                  <a:cubicBezTo>
                    <a:pt x="514972" y="91017"/>
                    <a:pt x="527747" y="92725"/>
                    <a:pt x="540372" y="95250"/>
                  </a:cubicBezTo>
                  <a:cubicBezTo>
                    <a:pt x="550955" y="97367"/>
                    <a:pt x="561476" y="99826"/>
                    <a:pt x="572122" y="101600"/>
                  </a:cubicBezTo>
                  <a:cubicBezTo>
                    <a:pt x="586885" y="104061"/>
                    <a:pt x="601755" y="105833"/>
                    <a:pt x="616572" y="107950"/>
                  </a:cubicBezTo>
                  <a:cubicBezTo>
                    <a:pt x="672875" y="126718"/>
                    <a:pt x="659147" y="108377"/>
                    <a:pt x="648322" y="184150"/>
                  </a:cubicBezTo>
                  <a:cubicBezTo>
                    <a:pt x="647088" y="192790"/>
                    <a:pt x="644480" y="201191"/>
                    <a:pt x="641972" y="209550"/>
                  </a:cubicBezTo>
                  <a:cubicBezTo>
                    <a:pt x="638125" y="222372"/>
                    <a:pt x="629272" y="247650"/>
                    <a:pt x="629272" y="247650"/>
                  </a:cubicBezTo>
                  <a:cubicBezTo>
                    <a:pt x="626656" y="281654"/>
                    <a:pt x="622355" y="349759"/>
                    <a:pt x="616572" y="387350"/>
                  </a:cubicBezTo>
                  <a:cubicBezTo>
                    <a:pt x="613830" y="405173"/>
                    <a:pt x="602467" y="436015"/>
                    <a:pt x="597522" y="450850"/>
                  </a:cubicBezTo>
                  <a:cubicBezTo>
                    <a:pt x="595405" y="457200"/>
                    <a:pt x="592485" y="463336"/>
                    <a:pt x="591172" y="469900"/>
                  </a:cubicBezTo>
                  <a:cubicBezTo>
                    <a:pt x="590856" y="471481"/>
                    <a:pt x="583679" y="514191"/>
                    <a:pt x="578472" y="520700"/>
                  </a:cubicBezTo>
                  <a:cubicBezTo>
                    <a:pt x="573704" y="526659"/>
                    <a:pt x="565772" y="529167"/>
                    <a:pt x="559422" y="533400"/>
                  </a:cubicBezTo>
                  <a:lnTo>
                    <a:pt x="483222" y="508000"/>
                  </a:lnTo>
                  <a:cubicBezTo>
                    <a:pt x="476872" y="505883"/>
                    <a:pt x="470862" y="501881"/>
                    <a:pt x="464172" y="501650"/>
                  </a:cubicBezTo>
                  <a:lnTo>
                    <a:pt x="280022" y="495300"/>
                  </a:lnTo>
                  <a:cubicBezTo>
                    <a:pt x="200617" y="475449"/>
                    <a:pt x="299341" y="500820"/>
                    <a:pt x="235572" y="482600"/>
                  </a:cubicBezTo>
                  <a:cubicBezTo>
                    <a:pt x="227181" y="480202"/>
                    <a:pt x="218563" y="478648"/>
                    <a:pt x="210172" y="476250"/>
                  </a:cubicBezTo>
                  <a:cubicBezTo>
                    <a:pt x="203736" y="474411"/>
                    <a:pt x="197558" y="471739"/>
                    <a:pt x="191122" y="469900"/>
                  </a:cubicBezTo>
                  <a:cubicBezTo>
                    <a:pt x="182731" y="467502"/>
                    <a:pt x="174081" y="466058"/>
                    <a:pt x="165722" y="463550"/>
                  </a:cubicBezTo>
                  <a:cubicBezTo>
                    <a:pt x="152900" y="459703"/>
                    <a:pt x="140322" y="455083"/>
                    <a:pt x="127622" y="450850"/>
                  </a:cubicBezTo>
                  <a:lnTo>
                    <a:pt x="89522" y="438150"/>
                  </a:lnTo>
                  <a:cubicBezTo>
                    <a:pt x="83172" y="436033"/>
                    <a:pt x="76966" y="433423"/>
                    <a:pt x="70472" y="431800"/>
                  </a:cubicBezTo>
                  <a:cubicBezTo>
                    <a:pt x="62334" y="429765"/>
                    <a:pt x="35132" y="423655"/>
                    <a:pt x="26022" y="419100"/>
                  </a:cubicBezTo>
                  <a:cubicBezTo>
                    <a:pt x="19196" y="415687"/>
                    <a:pt x="13322" y="410633"/>
                    <a:pt x="6972" y="406400"/>
                  </a:cubicBezTo>
                  <a:cubicBezTo>
                    <a:pt x="-2675" y="377459"/>
                    <a:pt x="-1968" y="389482"/>
                    <a:pt x="6972" y="349250"/>
                  </a:cubicBezTo>
                  <a:cubicBezTo>
                    <a:pt x="8424" y="342716"/>
                    <a:pt x="8589" y="334933"/>
                    <a:pt x="13322" y="330200"/>
                  </a:cubicBezTo>
                  <a:cubicBezTo>
                    <a:pt x="24115" y="319407"/>
                    <a:pt x="51422" y="304800"/>
                    <a:pt x="51422" y="304800"/>
                  </a:cubicBezTo>
                  <a:lnTo>
                    <a:pt x="64122" y="266700"/>
                  </a:lnTo>
                  <a:lnTo>
                    <a:pt x="70472" y="247650"/>
                  </a:lnTo>
                  <a:cubicBezTo>
                    <a:pt x="74986" y="202509"/>
                    <a:pt x="76153" y="181813"/>
                    <a:pt x="83172" y="139700"/>
                  </a:cubicBezTo>
                  <a:cubicBezTo>
                    <a:pt x="84946" y="129054"/>
                    <a:pt x="87591" y="118569"/>
                    <a:pt x="89522" y="107950"/>
                  </a:cubicBezTo>
                  <a:cubicBezTo>
                    <a:pt x="99783" y="51515"/>
                    <a:pt x="90022" y="87399"/>
                    <a:pt x="108572" y="31750"/>
                  </a:cubicBezTo>
                  <a:lnTo>
                    <a:pt x="114922" y="0"/>
                  </a:lnTo>
                  <a:close/>
                </a:path>
              </a:pathLst>
            </a:custGeom>
            <a:solidFill>
              <a:srgbClr val="E3E4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973</Words>
  <Application>Microsoft Office PowerPoint</Application>
  <PresentationFormat>화면 슬라이드 쇼(4:3)</PresentationFormat>
  <Paragraphs>161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3" baseType="lpstr">
      <vt:lpstr>맑은 고딕</vt:lpstr>
      <vt:lpstr>한컴 고딕</vt:lpstr>
      <vt:lpstr>Arial</vt:lpstr>
      <vt:lpstr>Calibri</vt:lpstr>
      <vt:lpstr>Wingdings</vt:lpstr>
      <vt:lpstr>Office Theme</vt:lpstr>
      <vt:lpstr>안전보건교육 교재</vt:lpstr>
      <vt:lpstr>교육 목적</vt:lpstr>
      <vt:lpstr>산업재해 현실</vt:lpstr>
      <vt:lpstr>3대 사고유형</vt:lpstr>
      <vt:lpstr>‘추락' 이란?</vt:lpstr>
      <vt:lpstr>추락 원인</vt:lpstr>
      <vt:lpstr>추락 예방</vt:lpstr>
      <vt:lpstr>‘끼임' 이란?</vt:lpstr>
      <vt:lpstr>끼임 원인</vt:lpstr>
      <vt:lpstr>끼임 예방</vt:lpstr>
      <vt:lpstr>부딪힘 정의</vt:lpstr>
      <vt:lpstr>부딪힘 원인</vt:lpstr>
      <vt:lpstr>부딪힘 예방</vt:lpstr>
      <vt:lpstr>8대 위험요인</vt:lpstr>
      <vt:lpstr>PowerPoint 프레젠테이션</vt:lpstr>
      <vt:lpstr>비계 작업 위험</vt:lpstr>
      <vt:lpstr>지붕 작업 위험</vt:lpstr>
      <vt:lpstr>사다리 작업 위험</vt:lpstr>
      <vt:lpstr>고소작업대 위험</vt:lpstr>
      <vt:lpstr>방호장치</vt:lpstr>
      <vt:lpstr>LOTO</vt:lpstr>
      <vt:lpstr>혼재작업 위험</vt:lpstr>
      <vt:lpstr>충돌방지장치</vt:lpstr>
      <vt:lpstr>현장 적용 기준 (8대위험요인)</vt:lpstr>
      <vt:lpstr>작업자 및 관리감독자 역할</vt:lpstr>
      <vt:lpstr>컨베이어 작업 체크</vt:lpstr>
      <vt:lpstr>지게차 및 이동장비 작업체크</vt:lpstr>
      <vt:lpstr>고소작업 체크</vt:lpstr>
      <vt:lpstr>전기 및 정비 작업체크</vt:lpstr>
      <vt:lpstr>용  접</vt:lpstr>
      <vt:lpstr>🚨 비상대비훈련</vt:lpstr>
      <vt:lpstr>🚨 비상대비훈련</vt:lpstr>
      <vt:lpstr>🚨 비상대비훈련</vt:lpstr>
      <vt:lpstr>🚨 비상대비훈련</vt:lpstr>
      <vt:lpstr>🚨 비상대비훈련</vt:lpstr>
      <vt:lpstr>🚨 비상대비훈련</vt:lpstr>
      <vt:lpstr>오늘 작업 전 5가지 확인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4월 안전보건교육</dc:title>
  <dc:subject/>
  <dc:creator/>
  <cp:keywords/>
  <dc:description>generated using python-pptx</dc:description>
  <cp:lastModifiedBy>우청호</cp:lastModifiedBy>
  <cp:revision>66</cp:revision>
  <cp:lastPrinted>2026-03-24T06:36:44Z</cp:lastPrinted>
  <dcterms:created xsi:type="dcterms:W3CDTF">2013-01-27T09:14:16Z</dcterms:created>
  <dcterms:modified xsi:type="dcterms:W3CDTF">2026-04-01T02:22:58Z</dcterms:modified>
  <cp:category/>
</cp:coreProperties>
</file>