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1044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7700"/>
            <a:ext cx="9144000" cy="1473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4500" y="1112045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안전보건교육 교재</a:t>
            </a:r>
            <a:endParaRPr sz="48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1700" y="463212"/>
            <a:ext cx="4826000" cy="1141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2026</a:t>
            </a:r>
            <a:r>
              <a:rPr lang="ko-KR" altLang="en-US" sz="32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년 </a:t>
            </a:r>
            <a:r>
              <a:rPr lang="en-US" altLang="ko-KR" sz="32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3</a:t>
            </a:r>
            <a:r>
              <a:rPr lang="ko-KR" altLang="en-US" sz="32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월</a:t>
            </a:r>
            <a:endParaRPr lang="ko-KR" altLang="en-US" sz="32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4500" y="2558259"/>
            <a:ext cx="8229600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[</a:t>
            </a:r>
            <a:r>
              <a:rPr lang="ko-KR" altLang="en-US" sz="3200" dirty="0"/>
              <a:t>정리정돈과 재해예방 </a:t>
            </a:r>
            <a:r>
              <a:rPr lang="en-US" altLang="ko-KR" sz="3200" dirty="0"/>
              <a:t>· </a:t>
            </a:r>
            <a:r>
              <a:rPr lang="ko-KR" altLang="en-US" sz="3200" dirty="0" smtClean="0"/>
              <a:t>위험성평가</a:t>
            </a:r>
            <a:r>
              <a:rPr lang="en-US" altLang="ko-KR" sz="3200" b="1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]</a:t>
            </a:r>
            <a:endParaRPr lang="ko-KR" altLang="en-US" sz="3200" b="1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6105715"/>
            <a:ext cx="25400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2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쓰레기·분진·찌꺼기</a:t>
            </a:r>
            <a:r>
              <a:rPr sz="4000" dirty="0"/>
              <a:t> </a:t>
            </a:r>
            <a:r>
              <a:rPr sz="4000" dirty="0" err="1"/>
              <a:t>관리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바닥의 먼지·찌꺼기는 사고 유발</a:t>
            </a:r>
          </a:p>
          <a:p>
            <a:pPr>
              <a:defRPr sz="3200"/>
            </a:pPr>
            <a:r>
              <a:t>가연성 분진 퇴적은 화재 위험</a:t>
            </a:r>
          </a:p>
          <a:p>
            <a:pPr>
              <a:defRPr sz="3200"/>
            </a:pPr>
            <a:r>
              <a:t>청소로 위험개소를 빨리 찾습니다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132" y="3863181"/>
            <a:ext cx="5179736" cy="27641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전기설비</a:t>
            </a:r>
            <a:r>
              <a:rPr sz="4000" dirty="0"/>
              <a:t> </a:t>
            </a:r>
            <a:r>
              <a:rPr sz="4000" dirty="0" err="1"/>
              <a:t>주변</a:t>
            </a:r>
            <a:r>
              <a:rPr sz="4000" dirty="0"/>
              <a:t> </a:t>
            </a:r>
            <a:r>
              <a:rPr sz="4000" dirty="0" err="1"/>
              <a:t>정리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충전부 근처 물건 방치 금지</a:t>
            </a:r>
          </a:p>
          <a:p>
            <a:pPr>
              <a:defRPr sz="3200"/>
            </a:pPr>
            <a:r>
              <a:t>분전반·제어반 내부에 공구 보관 금지</a:t>
            </a:r>
          </a:p>
          <a:p>
            <a:pPr>
              <a:defRPr sz="3200"/>
            </a:pPr>
            <a:r>
              <a:t>문어발 콘센트는 과열·화재 위험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28" y="3920457"/>
            <a:ext cx="6086483" cy="28312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수공구</a:t>
            </a:r>
            <a:r>
              <a:rPr sz="4000" dirty="0"/>
              <a:t> </a:t>
            </a:r>
            <a:r>
              <a:rPr sz="4000" dirty="0" err="1"/>
              <a:t>정리정돈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맞는 공구를 사용(대용품 금지)</a:t>
            </a:r>
          </a:p>
          <a:p>
            <a:pPr>
              <a:defRPr sz="3200"/>
            </a:pPr>
            <a:r>
              <a:t>파손·마모 공구는 폐기/수리</a:t>
            </a:r>
          </a:p>
          <a:p>
            <a:pPr>
              <a:defRPr sz="3200"/>
            </a:pPr>
            <a:r>
              <a:t>사용 후 공구함에 제자리 보관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57" y="4004966"/>
            <a:ext cx="6579486" cy="2763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고소작업</a:t>
            </a:r>
            <a:r>
              <a:rPr sz="4000" dirty="0"/>
              <a:t> </a:t>
            </a:r>
            <a:r>
              <a:rPr sz="4000" dirty="0" err="1"/>
              <a:t>정리정돈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rPr dirty="0" err="1"/>
              <a:t>발판</a:t>
            </a:r>
            <a:r>
              <a:rPr dirty="0"/>
              <a:t> 위 </a:t>
            </a:r>
            <a:r>
              <a:rPr dirty="0" err="1"/>
              <a:t>자재·공구</a:t>
            </a:r>
            <a:r>
              <a:rPr dirty="0"/>
              <a:t> </a:t>
            </a:r>
            <a:r>
              <a:rPr dirty="0" err="1"/>
              <a:t>방치</a:t>
            </a:r>
            <a:r>
              <a:rPr dirty="0"/>
              <a:t> </a:t>
            </a:r>
            <a:r>
              <a:rPr dirty="0" err="1"/>
              <a:t>금지</a:t>
            </a:r>
            <a:endParaRPr dirty="0"/>
          </a:p>
          <a:p>
            <a:pPr>
              <a:defRPr sz="3200"/>
            </a:pPr>
            <a:r>
              <a:rPr dirty="0" err="1"/>
              <a:t>공구</a:t>
            </a:r>
            <a:r>
              <a:rPr dirty="0"/>
              <a:t> </a:t>
            </a:r>
            <a:r>
              <a:rPr dirty="0" err="1"/>
              <a:t>낙하방지</a:t>
            </a:r>
            <a:r>
              <a:rPr dirty="0"/>
              <a:t>(끈/</a:t>
            </a:r>
            <a:r>
              <a:rPr dirty="0" err="1"/>
              <a:t>홀더</a:t>
            </a:r>
            <a:r>
              <a:rPr dirty="0"/>
              <a:t>) </a:t>
            </a:r>
            <a:r>
              <a:rPr dirty="0" err="1"/>
              <a:t>적용</a:t>
            </a:r>
            <a:endParaRPr dirty="0"/>
          </a:p>
          <a:p>
            <a:pPr>
              <a:defRPr sz="3200"/>
            </a:pPr>
            <a:r>
              <a:rPr dirty="0" err="1"/>
              <a:t>작업</a:t>
            </a:r>
            <a:r>
              <a:rPr dirty="0"/>
              <a:t> 후 </a:t>
            </a:r>
            <a:r>
              <a:rPr dirty="0" err="1"/>
              <a:t>잔재·덮개</a:t>
            </a:r>
            <a:r>
              <a:rPr dirty="0"/>
              <a:t> </a:t>
            </a:r>
            <a:r>
              <a:rPr dirty="0" err="1"/>
              <a:t>복원</a:t>
            </a:r>
            <a:r>
              <a:rPr dirty="0"/>
              <a:t> </a:t>
            </a:r>
            <a:r>
              <a:rPr dirty="0" err="1"/>
              <a:t>확인</a:t>
            </a:r>
            <a:endParaRPr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19" y="4178080"/>
            <a:ext cx="5953362" cy="25216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재해사례</a:t>
            </a:r>
            <a:r>
              <a:rPr sz="4000" dirty="0"/>
              <a:t>: </a:t>
            </a:r>
            <a:r>
              <a:rPr sz="4000" dirty="0" err="1"/>
              <a:t>전도</a:t>
            </a:r>
            <a:r>
              <a:rPr sz="4000" dirty="0"/>
              <a:t>(</a:t>
            </a:r>
            <a:r>
              <a:rPr sz="4000" dirty="0" err="1"/>
              <a:t>바닥</a:t>
            </a:r>
            <a:r>
              <a:rPr sz="4000" dirty="0"/>
              <a:t> </a:t>
            </a:r>
            <a:r>
              <a:rPr sz="4000" dirty="0" err="1"/>
              <a:t>장애물</a:t>
            </a:r>
            <a:r>
              <a:rPr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rPr dirty="0" err="1"/>
              <a:t>바닥</a:t>
            </a:r>
            <a:r>
              <a:rPr dirty="0"/>
              <a:t> </a:t>
            </a:r>
            <a:r>
              <a:rPr dirty="0" err="1"/>
              <a:t>각재를</a:t>
            </a:r>
            <a:r>
              <a:rPr dirty="0"/>
              <a:t> </a:t>
            </a:r>
            <a:r>
              <a:rPr dirty="0" err="1"/>
              <a:t>밟고</a:t>
            </a:r>
            <a:r>
              <a:rPr dirty="0"/>
              <a:t> </a:t>
            </a:r>
            <a:r>
              <a:rPr dirty="0" err="1"/>
              <a:t>넘어져</a:t>
            </a:r>
            <a:r>
              <a:rPr dirty="0"/>
              <a:t> </a:t>
            </a:r>
            <a:r>
              <a:rPr dirty="0" err="1"/>
              <a:t>머리</a:t>
            </a:r>
            <a:r>
              <a:rPr dirty="0"/>
              <a:t> </a:t>
            </a:r>
            <a:r>
              <a:rPr dirty="0" err="1"/>
              <a:t>충격</a:t>
            </a:r>
            <a:r>
              <a:rPr dirty="0"/>
              <a:t> </a:t>
            </a:r>
            <a:r>
              <a:rPr dirty="0" err="1" smtClean="0"/>
              <a:t>사망</a:t>
            </a:r>
            <a:endParaRPr dirty="0"/>
          </a:p>
          <a:p>
            <a:pPr>
              <a:defRPr sz="3200"/>
            </a:pPr>
            <a:r>
              <a:rPr dirty="0" err="1" smtClean="0"/>
              <a:t>예방</a:t>
            </a:r>
            <a:r>
              <a:rPr lang="en-US" dirty="0" smtClean="0"/>
              <a:t> </a:t>
            </a:r>
            <a:r>
              <a:rPr dirty="0" smtClean="0"/>
              <a:t>: </a:t>
            </a:r>
            <a:r>
              <a:rPr dirty="0" err="1"/>
              <a:t>통로</a:t>
            </a:r>
            <a:r>
              <a:rPr dirty="0"/>
              <a:t> </a:t>
            </a:r>
            <a:r>
              <a:rPr dirty="0" err="1"/>
              <a:t>확보</a:t>
            </a:r>
            <a:r>
              <a:rPr dirty="0"/>
              <a:t> + </a:t>
            </a:r>
            <a:r>
              <a:rPr dirty="0" err="1"/>
              <a:t>바닥</a:t>
            </a:r>
            <a:r>
              <a:rPr dirty="0"/>
              <a:t> </a:t>
            </a:r>
            <a:r>
              <a:rPr dirty="0" err="1"/>
              <a:t>정리</a:t>
            </a:r>
            <a:endParaRPr dirty="0"/>
          </a:p>
          <a:p>
            <a:pPr>
              <a:defRPr sz="3200"/>
            </a:pPr>
            <a:r>
              <a:rPr dirty="0" err="1"/>
              <a:t>안전모</a:t>
            </a:r>
            <a:r>
              <a:rPr dirty="0"/>
              <a:t> </a:t>
            </a:r>
            <a:r>
              <a:rPr dirty="0" err="1"/>
              <a:t>턱끈까지</a:t>
            </a:r>
            <a:r>
              <a:rPr dirty="0"/>
              <a:t> </a:t>
            </a:r>
            <a:r>
              <a:rPr dirty="0" err="1"/>
              <a:t>올바르게</a:t>
            </a:r>
            <a:r>
              <a:rPr dirty="0"/>
              <a:t> </a:t>
            </a:r>
            <a:r>
              <a:rPr dirty="0" err="1"/>
              <a:t>착용</a:t>
            </a:r>
            <a:endParaRPr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223" y="4128073"/>
            <a:ext cx="6381554" cy="26156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재해사례</a:t>
            </a:r>
            <a:r>
              <a:rPr sz="4000" dirty="0"/>
              <a:t>: </a:t>
            </a:r>
            <a:r>
              <a:rPr sz="4000" dirty="0" err="1"/>
              <a:t>미끄러짐</a:t>
            </a:r>
            <a:r>
              <a:rPr sz="4000" dirty="0"/>
              <a:t>(</a:t>
            </a:r>
            <a:r>
              <a:rPr sz="4000" dirty="0" err="1"/>
              <a:t>오일</a:t>
            </a:r>
            <a:r>
              <a:rPr sz="4000" dirty="0"/>
              <a:t>/</a:t>
            </a:r>
            <a:r>
              <a:rPr sz="4000" dirty="0" err="1"/>
              <a:t>결빙</a:t>
            </a:r>
            <a:r>
              <a:rPr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오일·결빙 구간에서 전도 사망 사례</a:t>
            </a:r>
          </a:p>
          <a:p>
            <a:pPr>
              <a:defRPr sz="3200"/>
            </a:pPr>
            <a:r>
              <a:t>예방: 즉시 제거 + 표지 설치</a:t>
            </a:r>
          </a:p>
          <a:p>
            <a:pPr>
              <a:defRPr sz="3200"/>
            </a:pPr>
            <a:r>
              <a:t>미끄럼방지 장화/안전화 착용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92" y="4049426"/>
            <a:ext cx="5873262" cy="28085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위험성평가란</a:t>
            </a:r>
            <a:r>
              <a:rPr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유해·위험요인을 찾아 위험을 줄이는 과정</a:t>
            </a:r>
          </a:p>
          <a:p>
            <a:pPr>
              <a:defRPr sz="3200"/>
            </a:pPr>
            <a:r>
              <a:t>위험성: 발생 가능성 + 중대성의 정도</a:t>
            </a:r>
          </a:p>
          <a:p>
            <a:pPr>
              <a:defRPr sz="3200"/>
            </a:pPr>
            <a:r>
              <a:t>사업주가 주도하고 근로자가 참여합니다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79" y="3446760"/>
            <a:ext cx="4402242" cy="34112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위험성평가</a:t>
            </a:r>
            <a:r>
              <a:rPr sz="4000" dirty="0"/>
              <a:t>, 왜 </a:t>
            </a:r>
            <a:r>
              <a:rPr sz="4000" dirty="0" err="1"/>
              <a:t>해야</a:t>
            </a:r>
            <a:r>
              <a:rPr sz="4000" dirty="0"/>
              <a:t> </a:t>
            </a:r>
            <a:r>
              <a:rPr sz="4000" dirty="0" err="1"/>
              <a:t>하나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산업안전보건법 제36조 의무 사항</a:t>
            </a:r>
          </a:p>
          <a:p>
            <a:pPr>
              <a:defRPr sz="3200"/>
            </a:pPr>
            <a:r>
              <a:t>감독·점검 시 실시 여부 필수 확인</a:t>
            </a:r>
          </a:p>
          <a:p>
            <a:pPr>
              <a:defRPr sz="3200"/>
            </a:pPr>
            <a:r>
              <a:t>형식 평가보다 ‘개선 실행’이 핵심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47" y="3912133"/>
            <a:ext cx="5382705" cy="29458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실시</a:t>
            </a:r>
            <a:r>
              <a:rPr sz="4000" dirty="0"/>
              <a:t> </a:t>
            </a:r>
            <a:r>
              <a:rPr sz="4000" dirty="0" err="1"/>
              <a:t>시기</a:t>
            </a:r>
            <a:r>
              <a:rPr sz="4000" dirty="0"/>
              <a:t>(</a:t>
            </a:r>
            <a:r>
              <a:rPr sz="4000" dirty="0" err="1"/>
              <a:t>언제</a:t>
            </a:r>
            <a:r>
              <a:rPr sz="4000" dirty="0"/>
              <a:t> </a:t>
            </a:r>
            <a:r>
              <a:rPr sz="4000" dirty="0" err="1"/>
              <a:t>하나요</a:t>
            </a:r>
            <a:r>
              <a:rPr sz="4000" dirty="0"/>
              <a:t>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최초: 사업장 성립/가동 후 1개월 내 착수</a:t>
            </a:r>
          </a:p>
          <a:p>
            <a:pPr>
              <a:defRPr sz="3200"/>
            </a:pPr>
            <a:r>
              <a:t>정기: 매년 결과 적정성 재검토</a:t>
            </a:r>
          </a:p>
          <a:p>
            <a:pPr>
              <a:defRPr sz="3200"/>
            </a:pPr>
            <a:r>
              <a:t>수시: 설비·작업 변경/재해 발생 시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32" y="4190461"/>
            <a:ext cx="5674936" cy="24913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역할과</a:t>
            </a:r>
            <a:r>
              <a:rPr sz="4000" dirty="0"/>
              <a:t> </a:t>
            </a:r>
            <a:r>
              <a:rPr sz="4000" dirty="0" err="1"/>
              <a:t>책임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사업주: 방침·예산·조직 지원, 의지 표명</a:t>
            </a:r>
          </a:p>
          <a:p>
            <a:pPr>
              <a:defRPr sz="3200"/>
            </a:pPr>
            <a:r>
              <a:t>관리감독자: 위험요인 파악·대책 실행</a:t>
            </a:r>
          </a:p>
          <a:p>
            <a:pPr>
              <a:defRPr sz="3200"/>
            </a:pPr>
            <a:r>
              <a:t>근로자: 현장 위험 제보·대책 준수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5150"/>
          <a:stretch/>
        </p:blipFill>
        <p:spPr>
          <a:xfrm>
            <a:off x="1880647" y="3969073"/>
            <a:ext cx="5382705" cy="27990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오늘</a:t>
            </a:r>
            <a:r>
              <a:rPr sz="4000" dirty="0"/>
              <a:t> </a:t>
            </a:r>
            <a:r>
              <a:rPr sz="4000" dirty="0" err="1"/>
              <a:t>교육</a:t>
            </a:r>
            <a:r>
              <a:rPr sz="4000" dirty="0"/>
              <a:t> </a:t>
            </a:r>
            <a:r>
              <a:rPr sz="4000" dirty="0" err="1"/>
              <a:t>목표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정리정돈으로 사고 씨앗을 없애기</a:t>
            </a:r>
          </a:p>
          <a:p>
            <a:pPr>
              <a:defRPr sz="3200"/>
            </a:pPr>
            <a:r>
              <a:t>위험성평가로 위험을 ‘미리’ 낮추기</a:t>
            </a:r>
          </a:p>
          <a:p>
            <a:pPr>
              <a:defRPr sz="3200"/>
            </a:pPr>
            <a:r>
              <a:t>현장에서 바로 실천하기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절차</a:t>
            </a:r>
            <a:r>
              <a:rPr sz="4000" dirty="0"/>
              <a:t> </a:t>
            </a:r>
            <a:r>
              <a:rPr sz="4000" dirty="0" err="1"/>
              <a:t>한눈에</a:t>
            </a:r>
            <a:r>
              <a:rPr sz="4000" dirty="0"/>
              <a:t>(5단계)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rPr dirty="0"/>
              <a:t>① </a:t>
            </a:r>
            <a:r>
              <a:rPr dirty="0" err="1"/>
              <a:t>사전준비</a:t>
            </a:r>
            <a:r>
              <a:rPr dirty="0"/>
              <a:t> ② </a:t>
            </a:r>
            <a:r>
              <a:rPr dirty="0" err="1"/>
              <a:t>위험요인</a:t>
            </a:r>
            <a:r>
              <a:rPr dirty="0"/>
              <a:t> </a:t>
            </a:r>
            <a:r>
              <a:rPr dirty="0" err="1"/>
              <a:t>파악</a:t>
            </a:r>
            <a:endParaRPr dirty="0"/>
          </a:p>
          <a:p>
            <a:pPr>
              <a:defRPr sz="3200"/>
            </a:pPr>
            <a:r>
              <a:rPr dirty="0"/>
              <a:t>③ </a:t>
            </a:r>
            <a:r>
              <a:rPr dirty="0" err="1"/>
              <a:t>위험성</a:t>
            </a:r>
            <a:r>
              <a:rPr dirty="0"/>
              <a:t> </a:t>
            </a:r>
            <a:r>
              <a:rPr dirty="0" err="1"/>
              <a:t>결정</a:t>
            </a:r>
            <a:r>
              <a:rPr dirty="0"/>
              <a:t> ④ </a:t>
            </a:r>
            <a:r>
              <a:rPr dirty="0" err="1"/>
              <a:t>감소대책</a:t>
            </a:r>
            <a:r>
              <a:rPr dirty="0"/>
              <a:t> </a:t>
            </a:r>
            <a:r>
              <a:rPr dirty="0" err="1"/>
              <a:t>실행</a:t>
            </a:r>
            <a:endParaRPr dirty="0"/>
          </a:p>
          <a:p>
            <a:pPr>
              <a:defRPr sz="3200"/>
            </a:pPr>
            <a:r>
              <a:rPr dirty="0"/>
              <a:t>⑤ </a:t>
            </a:r>
            <a:r>
              <a:rPr dirty="0" err="1"/>
              <a:t>공유·기록·재검토</a:t>
            </a:r>
            <a:r>
              <a:rPr dirty="0"/>
              <a:t>(</a:t>
            </a:r>
            <a:r>
              <a:rPr dirty="0" err="1"/>
              <a:t>지속</a:t>
            </a:r>
            <a:r>
              <a:rPr dirty="0"/>
              <a:t> </a:t>
            </a:r>
            <a:r>
              <a:rPr dirty="0" err="1"/>
              <a:t>관리</a:t>
            </a:r>
            <a:r>
              <a:rPr dirty="0"/>
              <a:t>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2233"/>
          <a:stretch/>
        </p:blipFill>
        <p:spPr>
          <a:xfrm>
            <a:off x="857839" y="4117391"/>
            <a:ext cx="7428322" cy="274060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42039" t="41245" r="53991" b="56995"/>
          <a:stretch/>
        </p:blipFill>
        <p:spPr>
          <a:xfrm>
            <a:off x="4002415" y="5117305"/>
            <a:ext cx="350510" cy="1309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1203" t="41032" r="45475" b="56129"/>
          <a:stretch/>
        </p:blipFill>
        <p:spPr>
          <a:xfrm>
            <a:off x="4686299" y="5117305"/>
            <a:ext cx="347663" cy="1603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위험요인</a:t>
            </a:r>
            <a:r>
              <a:rPr sz="4000" dirty="0"/>
              <a:t> </a:t>
            </a:r>
            <a:r>
              <a:rPr sz="4000" dirty="0" err="1"/>
              <a:t>파악</a:t>
            </a:r>
            <a:r>
              <a:rPr sz="4000" dirty="0"/>
              <a:t> </a:t>
            </a:r>
            <a:r>
              <a:rPr sz="4000" dirty="0" err="1"/>
              <a:t>방법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현장 순회점검(사업주·관리자·근로자)</a:t>
            </a:r>
          </a:p>
          <a:p>
            <a:pPr>
              <a:defRPr sz="3200"/>
            </a:pPr>
            <a:r>
              <a:t>제안함/앱/포스트잇 등 상시 제보 창구</a:t>
            </a:r>
          </a:p>
          <a:p>
            <a:pPr>
              <a:defRPr sz="3200"/>
            </a:pPr>
            <a:r>
              <a:t>MSDS·재해사례·측정결과를 함께 활용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2279"/>
          <a:stretch/>
        </p:blipFill>
        <p:spPr>
          <a:xfrm>
            <a:off x="711200" y="4000500"/>
            <a:ext cx="7721600" cy="25617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위험성</a:t>
            </a:r>
            <a:r>
              <a:rPr sz="4000" dirty="0"/>
              <a:t> </a:t>
            </a:r>
            <a:r>
              <a:rPr sz="4000" dirty="0" err="1"/>
              <a:t>결정</a:t>
            </a:r>
            <a:r>
              <a:rPr sz="4000" dirty="0"/>
              <a:t> </a:t>
            </a:r>
            <a:r>
              <a:rPr sz="4000" dirty="0" err="1"/>
              <a:t>방법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체크리스트(적정 O/X)로 빠르게 확인</a:t>
            </a:r>
          </a:p>
          <a:p>
            <a:pPr>
              <a:defRPr sz="3200"/>
            </a:pPr>
            <a:r>
              <a:t>상·중·하 3단계로 직관적 판단</a:t>
            </a:r>
          </a:p>
          <a:p>
            <a:pPr>
              <a:defRPr sz="3200"/>
            </a:pPr>
            <a:r>
              <a:t>필요 시 빈도×강도 방식으로 산출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88876"/>
            <a:ext cx="5791200" cy="26567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감소대책</a:t>
            </a:r>
            <a:r>
              <a:rPr sz="4000" dirty="0"/>
              <a:t> </a:t>
            </a:r>
            <a:r>
              <a:rPr sz="4000" dirty="0" err="1"/>
              <a:t>우선순위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법 기준 준수 → 제거/대체를 우선 고려</a:t>
            </a:r>
          </a:p>
          <a:p>
            <a:pPr>
              <a:defRPr sz="3200"/>
            </a:pPr>
            <a:r>
              <a:t>방호장치·인터록 등 공학적 대책 적용</a:t>
            </a:r>
          </a:p>
          <a:p>
            <a:pPr>
              <a:defRPr sz="3200"/>
            </a:pPr>
            <a:r>
              <a:t>관리적 대책(작업허가·교육) + 보호구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15588"/>
          <a:stretch/>
        </p:blipFill>
        <p:spPr>
          <a:xfrm>
            <a:off x="490133" y="3863181"/>
            <a:ext cx="8163733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결과</a:t>
            </a:r>
            <a:r>
              <a:rPr sz="4000" dirty="0"/>
              <a:t> </a:t>
            </a:r>
            <a:r>
              <a:rPr sz="4000" dirty="0" err="1"/>
              <a:t>공유와</a:t>
            </a:r>
            <a:r>
              <a:rPr sz="4000" dirty="0"/>
              <a:t> </a:t>
            </a:r>
            <a:r>
              <a:rPr sz="4000" dirty="0" err="1"/>
              <a:t>기록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TBM(작업 전 안전점검회의)로 상시 공유</a:t>
            </a:r>
          </a:p>
          <a:p>
            <a:pPr>
              <a:defRPr sz="3200"/>
            </a:pPr>
            <a:r>
              <a:t>게시판·교육·SNS/앱으로 작업자 주지</a:t>
            </a:r>
          </a:p>
          <a:p>
            <a:pPr>
              <a:defRPr sz="3200"/>
            </a:pPr>
            <a:r>
              <a:t>평가내용·조치사항은 3년간 보존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064170"/>
            <a:ext cx="8496300" cy="26365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오늘의</a:t>
            </a:r>
            <a:r>
              <a:rPr sz="4000" dirty="0"/>
              <a:t> </a:t>
            </a:r>
            <a:r>
              <a:rPr sz="4000" dirty="0" err="1"/>
              <a:t>핵심</a:t>
            </a:r>
            <a:r>
              <a:rPr sz="4000" dirty="0"/>
              <a:t> </a:t>
            </a:r>
            <a:r>
              <a:rPr sz="4000" dirty="0" err="1"/>
              <a:t>정리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정리정돈: 사고 원인을 눈앞에서 제거</a:t>
            </a:r>
          </a:p>
          <a:p>
            <a:pPr>
              <a:defRPr sz="3200"/>
            </a:pPr>
            <a:r>
              <a:t>위험성평가: 위험을 낮추는 실행 계획</a:t>
            </a:r>
          </a:p>
          <a:p>
            <a:pPr>
              <a:defRPr sz="3200"/>
            </a:pPr>
            <a:r>
              <a:t>우리 모두의 실천이 무재해를 만듭니다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4532784"/>
            <a:ext cx="6819900" cy="20172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정리정돈</a:t>
            </a:r>
            <a:r>
              <a:rPr sz="4000" dirty="0"/>
              <a:t>, 왜 </a:t>
            </a:r>
            <a:r>
              <a:rPr sz="4000" dirty="0" err="1"/>
              <a:t>중요할까</a:t>
            </a:r>
            <a:r>
              <a:rPr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rPr dirty="0" err="1"/>
              <a:t>안전은</a:t>
            </a:r>
            <a:r>
              <a:rPr dirty="0"/>
              <a:t> </a:t>
            </a:r>
            <a:r>
              <a:rPr dirty="0" err="1"/>
              <a:t>정리정돈에서</a:t>
            </a:r>
            <a:r>
              <a:rPr dirty="0"/>
              <a:t> </a:t>
            </a:r>
            <a:r>
              <a:rPr dirty="0" err="1" smtClean="0"/>
              <a:t>시작합니다</a:t>
            </a:r>
            <a:r>
              <a:rPr lang="en-US" dirty="0" smtClean="0"/>
              <a:t>.</a:t>
            </a:r>
            <a:endParaRPr dirty="0"/>
          </a:p>
          <a:p>
            <a:pPr>
              <a:defRPr sz="3200"/>
            </a:pPr>
            <a:r>
              <a:rPr dirty="0" err="1"/>
              <a:t>어지러움은</a:t>
            </a:r>
            <a:r>
              <a:rPr dirty="0"/>
              <a:t> </a:t>
            </a:r>
            <a:r>
              <a:rPr dirty="0" err="1"/>
              <a:t>넘어짐·끼임·충돌로</a:t>
            </a:r>
            <a:r>
              <a:rPr dirty="0"/>
              <a:t> </a:t>
            </a:r>
            <a:r>
              <a:rPr dirty="0" err="1"/>
              <a:t>연결</a:t>
            </a:r>
            <a:endParaRPr dirty="0"/>
          </a:p>
          <a:p>
            <a:pPr>
              <a:defRPr sz="3200"/>
            </a:pPr>
            <a:r>
              <a:rPr dirty="0" err="1"/>
              <a:t>작업</a:t>
            </a:r>
            <a:r>
              <a:rPr dirty="0"/>
              <a:t> 전 1분 </a:t>
            </a:r>
            <a:r>
              <a:rPr dirty="0" err="1"/>
              <a:t>정리가</a:t>
            </a:r>
            <a:r>
              <a:rPr dirty="0"/>
              <a:t> </a:t>
            </a:r>
            <a:r>
              <a:rPr dirty="0" err="1"/>
              <a:t>사고를</a:t>
            </a:r>
            <a:r>
              <a:rPr dirty="0"/>
              <a:t> </a:t>
            </a:r>
            <a:r>
              <a:rPr dirty="0" err="1" smtClean="0"/>
              <a:t>줄입니다</a:t>
            </a:r>
            <a:r>
              <a:rPr lang="en-US" dirty="0" smtClean="0"/>
              <a:t>.</a:t>
            </a:r>
            <a:endParaRPr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8" b="86201"/>
          <a:stretch/>
        </p:blipFill>
        <p:spPr>
          <a:xfrm>
            <a:off x="1728440" y="4391247"/>
            <a:ext cx="5694525" cy="23906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정리</a:t>
            </a:r>
            <a:r>
              <a:rPr sz="4000" dirty="0"/>
              <a:t> vs </a:t>
            </a:r>
            <a:r>
              <a:rPr sz="4000" dirty="0" err="1"/>
              <a:t>정돈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정리: 필요한 것/불필요한 것 구분</a:t>
            </a:r>
          </a:p>
          <a:p>
            <a:pPr>
              <a:defRPr sz="3200"/>
            </a:pPr>
            <a:r>
              <a:t>정돈: 필요한 것을 쓰기 좋게 배치</a:t>
            </a:r>
          </a:p>
          <a:p>
            <a:pPr>
              <a:defRPr sz="3200"/>
            </a:pPr>
            <a:r>
              <a:t>불필요 물품은 즉시 폐기/반출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16" y="3779486"/>
            <a:ext cx="6695768" cy="30785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정리정돈</a:t>
            </a:r>
            <a:r>
              <a:rPr sz="4000" dirty="0"/>
              <a:t> </a:t>
            </a:r>
            <a:r>
              <a:rPr sz="4000" dirty="0" err="1"/>
              <a:t>불량이</a:t>
            </a:r>
            <a:r>
              <a:rPr sz="4000" dirty="0"/>
              <a:t> </a:t>
            </a:r>
            <a:r>
              <a:rPr sz="4000" dirty="0" err="1"/>
              <a:t>만드는</a:t>
            </a:r>
            <a:r>
              <a:rPr sz="4000" dirty="0"/>
              <a:t> </a:t>
            </a:r>
            <a:r>
              <a:rPr sz="4000" dirty="0" err="1"/>
              <a:t>사고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rPr dirty="0" err="1"/>
              <a:t>정리정돈</a:t>
            </a:r>
            <a:r>
              <a:rPr dirty="0"/>
              <a:t> </a:t>
            </a:r>
            <a:r>
              <a:rPr dirty="0" err="1"/>
              <a:t>불량</a:t>
            </a:r>
            <a:r>
              <a:rPr dirty="0"/>
              <a:t> → </a:t>
            </a:r>
            <a:r>
              <a:rPr dirty="0" err="1"/>
              <a:t>불안전한</a:t>
            </a:r>
            <a:r>
              <a:rPr dirty="0"/>
              <a:t> </a:t>
            </a:r>
            <a:r>
              <a:rPr dirty="0" err="1"/>
              <a:t>상태</a:t>
            </a:r>
            <a:endParaRPr dirty="0"/>
          </a:p>
          <a:p>
            <a:pPr>
              <a:defRPr sz="3200"/>
            </a:pPr>
            <a:r>
              <a:rPr dirty="0" err="1"/>
              <a:t>불안전한</a:t>
            </a:r>
            <a:r>
              <a:rPr dirty="0"/>
              <a:t> </a:t>
            </a:r>
            <a:r>
              <a:rPr dirty="0" err="1"/>
              <a:t>상태</a:t>
            </a:r>
            <a:r>
              <a:rPr dirty="0"/>
              <a:t> → </a:t>
            </a:r>
            <a:r>
              <a:rPr dirty="0" err="1"/>
              <a:t>불안전한</a:t>
            </a:r>
            <a:r>
              <a:rPr dirty="0"/>
              <a:t> </a:t>
            </a:r>
            <a:r>
              <a:rPr dirty="0" err="1"/>
              <a:t>행동</a:t>
            </a:r>
            <a:endParaRPr dirty="0"/>
          </a:p>
          <a:p>
            <a:pPr>
              <a:defRPr sz="3200"/>
            </a:pPr>
            <a:r>
              <a:rPr dirty="0" err="1"/>
              <a:t>결과</a:t>
            </a:r>
            <a:r>
              <a:rPr dirty="0"/>
              <a:t>: </a:t>
            </a:r>
            <a:r>
              <a:rPr dirty="0" err="1"/>
              <a:t>전도·낙하·화재</a:t>
            </a:r>
            <a:r>
              <a:rPr dirty="0"/>
              <a:t> 등 </a:t>
            </a:r>
            <a:r>
              <a:rPr dirty="0" err="1"/>
              <a:t>재해</a:t>
            </a:r>
            <a:r>
              <a:rPr dirty="0"/>
              <a:t> </a:t>
            </a:r>
            <a:r>
              <a:rPr dirty="0" err="1"/>
              <a:t>발생</a:t>
            </a:r>
            <a:endParaRPr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367" y="3762949"/>
            <a:ext cx="4600528" cy="30080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정리정돈의</a:t>
            </a:r>
            <a:r>
              <a:rPr sz="4000" dirty="0"/>
              <a:t> </a:t>
            </a:r>
            <a:r>
              <a:rPr sz="4000" dirty="0" err="1"/>
              <a:t>효과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찾는 시간↓, 이동 동선↓, 낭비↓</a:t>
            </a:r>
          </a:p>
          <a:p>
            <a:pPr>
              <a:defRPr sz="3200"/>
            </a:pPr>
            <a:r>
              <a:t>통로 확보로 전도·충돌 위험↓</a:t>
            </a:r>
          </a:p>
          <a:p>
            <a:pPr>
              <a:defRPr sz="3200"/>
            </a:pPr>
            <a:r>
              <a:t>설비 오염 감소로 고장·트러블↓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2" r="49767" b="54574"/>
          <a:stretch/>
        </p:blipFill>
        <p:spPr>
          <a:xfrm>
            <a:off x="1780018" y="4114800"/>
            <a:ext cx="5583964" cy="26368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통로</a:t>
            </a:r>
            <a:r>
              <a:rPr sz="4000" dirty="0"/>
              <a:t> </a:t>
            </a:r>
            <a:r>
              <a:rPr sz="4000" dirty="0" err="1"/>
              <a:t>확보</a:t>
            </a:r>
            <a:r>
              <a:rPr sz="4000" dirty="0"/>
              <a:t> </a:t>
            </a:r>
            <a:r>
              <a:rPr sz="4000" dirty="0" err="1"/>
              <a:t>기준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rPr dirty="0" err="1"/>
              <a:t>통로는</a:t>
            </a:r>
            <a:r>
              <a:rPr dirty="0"/>
              <a:t> 80cm </a:t>
            </a:r>
            <a:r>
              <a:rPr dirty="0" err="1"/>
              <a:t>이상</a:t>
            </a:r>
            <a:r>
              <a:rPr dirty="0"/>
              <a:t> 폭 </a:t>
            </a:r>
            <a:r>
              <a:rPr dirty="0" err="1"/>
              <a:t>유지</a:t>
            </a:r>
            <a:endParaRPr dirty="0"/>
          </a:p>
          <a:p>
            <a:pPr>
              <a:defRPr sz="3200"/>
            </a:pPr>
            <a:r>
              <a:rPr dirty="0" err="1"/>
              <a:t>통로</a:t>
            </a:r>
            <a:r>
              <a:rPr dirty="0"/>
              <a:t> 위/옆 </a:t>
            </a:r>
            <a:r>
              <a:rPr dirty="0" err="1"/>
              <a:t>자재·공구</a:t>
            </a:r>
            <a:r>
              <a:rPr dirty="0"/>
              <a:t> </a:t>
            </a:r>
            <a:r>
              <a:rPr dirty="0" err="1"/>
              <a:t>적치</a:t>
            </a:r>
            <a:r>
              <a:rPr dirty="0"/>
              <a:t> </a:t>
            </a:r>
            <a:r>
              <a:rPr dirty="0" err="1"/>
              <a:t>금지</a:t>
            </a:r>
            <a:endParaRPr dirty="0"/>
          </a:p>
          <a:p>
            <a:pPr>
              <a:defRPr sz="3200"/>
            </a:pPr>
            <a:r>
              <a:rPr dirty="0" err="1"/>
              <a:t>기름·물·케이블은</a:t>
            </a:r>
            <a:r>
              <a:rPr dirty="0"/>
              <a:t> </a:t>
            </a:r>
            <a:r>
              <a:rPr dirty="0" err="1"/>
              <a:t>즉시</a:t>
            </a:r>
            <a:r>
              <a:rPr dirty="0"/>
              <a:t> </a:t>
            </a:r>
            <a:r>
              <a:rPr dirty="0" err="1"/>
              <a:t>정리</a:t>
            </a:r>
            <a:endParaRPr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2" t="34108" b="54419"/>
          <a:stretch/>
        </p:blipFill>
        <p:spPr>
          <a:xfrm>
            <a:off x="1466434" y="4486939"/>
            <a:ext cx="6211132" cy="21477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바닥</a:t>
            </a:r>
            <a:r>
              <a:rPr sz="4000" dirty="0"/>
              <a:t> </a:t>
            </a:r>
            <a:r>
              <a:rPr sz="4000" dirty="0" err="1"/>
              <a:t>관리</a:t>
            </a:r>
            <a:r>
              <a:rPr sz="4000" dirty="0"/>
              <a:t> </a:t>
            </a:r>
            <a:r>
              <a:rPr sz="4000" dirty="0" err="1"/>
              <a:t>핵심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오일·물기·결빙은 즉시 제거</a:t>
            </a:r>
          </a:p>
          <a:p>
            <a:pPr>
              <a:defRPr sz="3200"/>
            </a:pPr>
            <a:r>
              <a:t>요철·단차·개구부는 표시/덮개</a:t>
            </a:r>
          </a:p>
          <a:p>
            <a:pPr>
              <a:defRPr sz="3200"/>
            </a:pPr>
            <a:r>
              <a:t>미끄럼 주의 표지로 경고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55" y="4164576"/>
            <a:ext cx="4048690" cy="25054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475767" y="5911702"/>
            <a:ext cx="276447" cy="170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54225"/>
            <a:ext cx="9144000" cy="7584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 b="1"/>
            </a:pPr>
            <a:r>
              <a:rPr sz="4000" dirty="0" err="1"/>
              <a:t>자재</a:t>
            </a:r>
            <a:r>
              <a:rPr sz="4000" dirty="0"/>
              <a:t> </a:t>
            </a:r>
            <a:r>
              <a:rPr sz="4000" dirty="0" err="1"/>
              <a:t>적치</a:t>
            </a:r>
            <a:r>
              <a:rPr sz="4000" dirty="0"/>
              <a:t> </a:t>
            </a:r>
            <a:r>
              <a:rPr sz="4000" dirty="0" err="1"/>
              <a:t>요령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/>
            </a:pPr>
            <a:r>
              <a:t>종류·용도별로 저장장소를 지정</a:t>
            </a:r>
          </a:p>
          <a:p>
            <a:pPr>
              <a:defRPr sz="3200"/>
            </a:pPr>
            <a:r>
              <a:t>무거운 것 아래, 가벼운 것 위</a:t>
            </a:r>
          </a:p>
          <a:p>
            <a:pPr>
              <a:defRPr sz="3200"/>
            </a:pPr>
            <a:r>
              <a:t>전도·붕괴 우려 시 높이 제한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03" y="4014427"/>
            <a:ext cx="5688994" cy="2620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597</Words>
  <Application>Microsoft Office PowerPoint</Application>
  <PresentationFormat>화면 슬라이드 쇼(4:3)</PresentationFormat>
  <Paragraphs>99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맑은 고딕</vt:lpstr>
      <vt:lpstr>한컴 고딕</vt:lpstr>
      <vt:lpstr>Arial</vt:lpstr>
      <vt:lpstr>Calibri</vt:lpstr>
      <vt:lpstr>Office Theme</vt:lpstr>
      <vt:lpstr>안전보건교육 교재</vt:lpstr>
      <vt:lpstr>오늘 교육 목표</vt:lpstr>
      <vt:lpstr>정리정돈, 왜 중요할까?</vt:lpstr>
      <vt:lpstr>정리 vs 정돈</vt:lpstr>
      <vt:lpstr>정리정돈 불량이 만드는 사고</vt:lpstr>
      <vt:lpstr>정리정돈의 효과</vt:lpstr>
      <vt:lpstr>통로 확보 기준</vt:lpstr>
      <vt:lpstr>바닥 관리 핵심</vt:lpstr>
      <vt:lpstr>자재 적치 요령</vt:lpstr>
      <vt:lpstr>쓰레기·분진·찌꺼기 관리</vt:lpstr>
      <vt:lpstr>전기설비 주변 정리</vt:lpstr>
      <vt:lpstr>수공구 정리정돈</vt:lpstr>
      <vt:lpstr>고소작업 정리정돈</vt:lpstr>
      <vt:lpstr>재해사례: 전도(바닥 장애물)</vt:lpstr>
      <vt:lpstr>재해사례: 미끄러짐(오일/결빙)</vt:lpstr>
      <vt:lpstr>위험성평가란?</vt:lpstr>
      <vt:lpstr>위험성평가, 왜 해야 하나</vt:lpstr>
      <vt:lpstr>실시 시기(언제 하나요?)</vt:lpstr>
      <vt:lpstr>역할과 책임</vt:lpstr>
      <vt:lpstr>절차 한눈에(5단계)</vt:lpstr>
      <vt:lpstr>위험요인 파악 방법</vt:lpstr>
      <vt:lpstr>위험성 결정 방법</vt:lpstr>
      <vt:lpstr>감소대책 우선순위</vt:lpstr>
      <vt:lpstr>결과 공유와 기록</vt:lpstr>
      <vt:lpstr>오늘의 핵심 정리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안전보건교육 교재</dc:title>
  <dc:subject/>
  <dc:creator/>
  <cp:keywords/>
  <dc:description>generated using python-pptx</dc:description>
  <cp:lastModifiedBy>우청호</cp:lastModifiedBy>
  <cp:revision>13</cp:revision>
  <dcterms:created xsi:type="dcterms:W3CDTF">2013-01-27T09:14:16Z</dcterms:created>
  <dcterms:modified xsi:type="dcterms:W3CDTF">2026-03-03T05:12:26Z</dcterms:modified>
  <cp:category/>
</cp:coreProperties>
</file>