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309" autoAdjust="0"/>
  </p:normalViewPr>
  <p:slideViewPr>
    <p:cSldViewPr snapToGrid="0" snapToObjects="1">
      <p:cViewPr varScale="1">
        <p:scale>
          <a:sx n="90" d="100"/>
          <a:sy n="90" d="100"/>
        </p:scale>
        <p:origin x="90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7799B3-80BC-416A-A9DA-6CE89AA8AFF6}" type="datetimeFigureOut">
              <a:rPr lang="ko-KR" altLang="en-US" smtClean="0"/>
              <a:t>2026-01-27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B6EDF-FF7B-46C6-BF61-6B4BE162678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1914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본 교육은 제조업 사업장에서 근무하는 근로자를 대상으로 산업안전보건법의 핵심 내용을 이해시키기 위한 정기 안전보건교육입니다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법 조문을 단순히 나열하는 것이 아니라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현장에서 실제로 지켜야 할 의무와 권리를 중심으로 구성하였습니다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근로자가 법의 취지를 이해하고 일상적인 작업 속에서 안전수칙을 실천하는 것이 교육의 최종 목적입니다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223571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보호구는 사고 발생 시 근로자의 신체를 보호하는 최후의 수단입니다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보호구 미착용으로 사고가 발생할 경우 근로자 본인에게도 책임이 발생할 수 있습니다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97336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err="1" smtClean="0"/>
              <a:t>작업중지권은</a:t>
            </a:r>
            <a:r>
              <a:rPr lang="ko-KR" altLang="en-US" dirty="0" smtClean="0"/>
              <a:t> 근로자의 생명과 건강을 보호하기 위한 중요한 권리입니다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급박한 위험이 있는 경우 근로자는 즉시 작업을 중지하고 대피할 수 있으며</a:t>
            </a:r>
            <a:r>
              <a:rPr lang="en-US" altLang="ko-KR" dirty="0" smtClean="0"/>
              <a:t>, </a:t>
            </a:r>
            <a:r>
              <a:rPr lang="ko-KR" altLang="en-US" dirty="0" smtClean="0"/>
              <a:t>이로 인해 불이익을 받아서는 안 됩니다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이는 산업안전보건법에서 명시적으로 보장한 권리입니다</a:t>
            </a:r>
            <a:r>
              <a:rPr lang="en-US" altLang="ko-KR" dirty="0" smtClean="0"/>
              <a:t>.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작업중지를 결정한 경우 근로자는 즉시 관리자에게 상황을 알리고 안전한 장소로 대피해야 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이후 사업주는 위험요인을 제거한 후에만 작업을 재개해야 하며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근로자는 조치가 완료될 때까지 작업에 복귀해서는 안 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5415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산업안전보건은 사업주나 관리자만의 책임이 아닙니다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근로자가 적극적으로 의견을 제시하고 위험요인을 공유할 때 안전수준은 높아집니다</a:t>
            </a:r>
            <a:r>
              <a:rPr lang="en-US" altLang="ko-KR" dirty="0" smtClean="0"/>
              <a:t>. </a:t>
            </a:r>
            <a:r>
              <a:rPr lang="ko-KR" altLang="en-US" dirty="0" smtClean="0"/>
              <a:t>작은 제안 하나가 큰 사고를 예방할 수 있습니다</a:t>
            </a:r>
            <a:r>
              <a:rPr lang="en-US" altLang="ko-KR" dirty="0" smtClean="0"/>
              <a:t>.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산업재해가 발생하면 무엇보다도 근로자의 생명 보호가 우선입니다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응급조치를 실시하고 필요한 경우 즉시 병원으로 이송해야 한다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이후 사고 현장은 보존하고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관리감독자에게 신속히 보고해야 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산업재해는 법에 따라 신고해야 하며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은폐하거나 축소해서는 안 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산업재해 신고는 재발 방지 대책을 수립하기 위한 기초 자료가 되며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근로자의 정당한 보상을 보장하는 데에도 중요한 역할을 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459497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 smtClean="0"/>
              <a:t>법 준수는 선택이 아닌 의무입니다</a:t>
            </a:r>
            <a:r>
              <a:rPr lang="en-US" altLang="ko-KR" dirty="0" smtClean="0"/>
              <a:t>.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많은 산업재해는 기본적인 안전수칙 </a:t>
            </a:r>
            <a:r>
              <a:rPr lang="ko-KR" alt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미준수에서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발생합니다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방호장치 해체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보호구 미착용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무리한 작업 지시 등이 반복적으로 사고의 원인이 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사고사례를 통해 같은 실수를 반복하지 않는 것이 중요합니다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10619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산업안전보건법은 근로자의 생명과 건강을 보호하기 위한 최소한의 약속입니다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법의 내용을 이해하고 현장에서 실천하는 것이 가장 중요한 안전조치이며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이는 나 자신과 동료의 안전을 지키는 첫걸음입니다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80616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과거 사고 이후의 보상 중심에서 벗어나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사전예방을 통해 근로자의 생명과 건강을 보호하는 데 목적이 있습니다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80355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산업안전보건법은 제조업을 포함한 대부분의 사업장에 적용되며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사업장의 규모나 고용 형태와 관계없이 동일하게 적용됩니다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정규직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계약직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파견근로자 모두 보호 대상이며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동시에 법에서 정한 안전수칙을 준수해야 할 책임이 있습니다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5892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9090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근로자는 사업장에서 정한 작업절차와 안전수칙을 반드시 준수해야 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이러한 의무를 소홀히 할 경우 본인뿐 아니라 동료에게도 중대한 위험을 초래할 수 있습니다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48002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정기 안전보건교육은 근로자가 반복적으로 안전수칙을 상기하도록 하기 위한 제도입니다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제조업 근로자의 경우 분기별로 일정 시간 이상의 교육을 </a:t>
            </a:r>
            <a:r>
              <a:rPr lang="ko-KR" alt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실시해야합니다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886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근로자는 방호장치가 정상적으로 작동하는지 확인한 후 작업해야 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방호장치 해체는 중대한 법 위반입니다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끼임 사고는 가장 빈번하게 발생하는 사고 </a:t>
            </a:r>
            <a:r>
              <a:rPr lang="ko-KR" alt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유형중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하나입니다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정비나 청소작업 전에는 반드시 전원을 차단하고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ko-KR" alt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재가동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방지를 위한 </a:t>
            </a:r>
            <a:endParaRPr lang="en-US" altLang="ko-KR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조치를 </a:t>
            </a:r>
            <a:r>
              <a:rPr lang="ko-KR" alt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해야합니다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작업편의를 이유로 안전절차를 생략하는 행위는 중대사고로 </a:t>
            </a:r>
            <a:r>
              <a:rPr lang="ko-KR" alt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이어질수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있습니다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02034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13455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화학물질을 취급하는 작업에서는 물질안전보건자료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(MSDS)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를 통해 유해성과 취급 방법을 숙지해야 합니다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</a:p>
          <a:p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산업안전보건법은 화학물질로 인한 건강장해를 예방하기 위해 환기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보호구 착용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ko-KR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취급 절차 준수를 강조하고 있습니다</a:t>
            </a:r>
            <a:r>
              <a:rPr lang="en-US" altLang="ko-KR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B6EDF-FF7B-46C6-BF61-6B4BE1626782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810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647700"/>
            <a:ext cx="9144000" cy="147366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44500" y="1112045"/>
            <a:ext cx="8229600" cy="1143000"/>
          </a:xfrm>
        </p:spPr>
        <p:txBody>
          <a:bodyPr>
            <a:normAutofit/>
          </a:bodyPr>
          <a:lstStyle/>
          <a:p>
            <a:r>
              <a:rPr lang="ko-KR" altLang="en-US" sz="48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안전보건교육 교재</a:t>
            </a:r>
            <a:endParaRPr sz="48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1700" y="463212"/>
            <a:ext cx="4826000" cy="11410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2026</a:t>
            </a:r>
            <a:r>
              <a:rPr lang="ko-KR" altLang="en-US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년 </a:t>
            </a:r>
            <a:r>
              <a:rPr lang="en-US" altLang="ko-KR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2</a:t>
            </a:r>
            <a:r>
              <a:rPr lang="ko-KR" altLang="en-US" sz="3200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월</a:t>
            </a:r>
            <a:endParaRPr lang="ko-KR" altLang="en-US" sz="3200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4500" y="2558259"/>
            <a:ext cx="8229600" cy="6524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3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[</a:t>
            </a:r>
            <a:r>
              <a:rPr lang="ko-KR" altLang="en-US" sz="3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산업안전보건 법령에 관한 사항</a:t>
            </a:r>
            <a:r>
              <a:rPr lang="en-US" altLang="ko-KR" sz="3200" b="1" dirty="0" smtClean="0">
                <a:latin typeface="한컴 고딕" panose="02000500000000000000" pitchFamily="2" charset="-127"/>
                <a:ea typeface="한컴 고딕" panose="02000500000000000000" pitchFamily="2" charset="-127"/>
              </a:rPr>
              <a:t>]</a:t>
            </a:r>
            <a:endParaRPr lang="ko-KR" altLang="en-US" sz="3200" b="1" dirty="0">
              <a:latin typeface="한컴 고딕" panose="02000500000000000000" pitchFamily="2" charset="-127"/>
              <a:ea typeface="한컴 고딕" panose="02000500000000000000" pitchFamily="2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300" y="6105715"/>
            <a:ext cx="25400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8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물질안전보건자료(MSDS)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MSDS는</a:t>
            </a:r>
            <a:r>
              <a:rPr dirty="0"/>
              <a:t> </a:t>
            </a:r>
            <a:r>
              <a:rPr dirty="0" err="1"/>
              <a:t>화학물질의</a:t>
            </a:r>
            <a:r>
              <a:rPr dirty="0"/>
              <a:t> </a:t>
            </a:r>
            <a:r>
              <a:rPr dirty="0" err="1"/>
              <a:t>위험과</a:t>
            </a:r>
            <a:r>
              <a:rPr dirty="0"/>
              <a:t> </a:t>
            </a:r>
            <a:r>
              <a:rPr dirty="0" err="1"/>
              <a:t>대처</a:t>
            </a:r>
            <a:r>
              <a:rPr dirty="0"/>
              <a:t> </a:t>
            </a:r>
            <a:r>
              <a:rPr dirty="0" err="1"/>
              <a:t>방법이</a:t>
            </a:r>
            <a:r>
              <a:rPr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dirty="0" err="1" smtClean="0"/>
              <a:t>적힌</a:t>
            </a:r>
            <a:r>
              <a:rPr dirty="0" smtClean="0"/>
              <a:t> </a:t>
            </a:r>
            <a:r>
              <a:rPr dirty="0" err="1"/>
              <a:t>설명서입니다</a:t>
            </a:r>
            <a:r>
              <a:rPr dirty="0"/>
              <a:t>.</a:t>
            </a:r>
          </a:p>
          <a:p>
            <a:r>
              <a:rPr dirty="0" err="1"/>
              <a:t>작업</a:t>
            </a:r>
            <a:r>
              <a:rPr dirty="0"/>
              <a:t> 전 꼭 </a:t>
            </a:r>
            <a:r>
              <a:rPr dirty="0" err="1"/>
              <a:t>확인하세요</a:t>
            </a:r>
            <a:r>
              <a:rPr dirty="0"/>
              <a:t>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650" y="3452036"/>
            <a:ext cx="5346700" cy="34059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보호구 착용의 중요성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안전모, 안전화, 장갑은 생명을 지키는 장비입니다.</a:t>
            </a:r>
          </a:p>
          <a:p>
            <a:r>
              <a:t>불편해도 반드시 착용해야 합니다.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4157" y="3685008"/>
            <a:ext cx="6115686" cy="3172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작업환경측정이란?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작업환경측정은 유해물질 노출 정도를 확인하는 검사입니다.</a:t>
            </a:r>
          </a:p>
          <a:p>
            <a:r>
              <a:t>우리 건강을 지키기 위한 제도입니다.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578" y="3539805"/>
            <a:ext cx="6272844" cy="33181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휴식도 안전입니다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43900" cy="4525963"/>
          </a:xfrm>
        </p:spPr>
        <p:txBody>
          <a:bodyPr/>
          <a:lstStyle/>
          <a:p>
            <a:r>
              <a:rPr dirty="0" err="1"/>
              <a:t>피로가</a:t>
            </a:r>
            <a:r>
              <a:rPr dirty="0"/>
              <a:t> </a:t>
            </a:r>
            <a:r>
              <a:rPr dirty="0" err="1"/>
              <a:t>쌓이면</a:t>
            </a:r>
            <a:r>
              <a:rPr dirty="0"/>
              <a:t> </a:t>
            </a:r>
            <a:r>
              <a:rPr dirty="0" err="1"/>
              <a:t>사고</a:t>
            </a:r>
            <a:r>
              <a:rPr dirty="0"/>
              <a:t> </a:t>
            </a:r>
            <a:r>
              <a:rPr dirty="0" err="1"/>
              <a:t>위험이</a:t>
            </a:r>
            <a:r>
              <a:rPr dirty="0"/>
              <a:t> </a:t>
            </a:r>
            <a:r>
              <a:rPr dirty="0" err="1"/>
              <a:t>커집니다</a:t>
            </a:r>
            <a:r>
              <a:rPr dirty="0"/>
              <a:t>.</a:t>
            </a:r>
          </a:p>
          <a:p>
            <a:r>
              <a:rPr dirty="0" err="1"/>
              <a:t>정해진</a:t>
            </a:r>
            <a:r>
              <a:rPr dirty="0"/>
              <a:t> </a:t>
            </a:r>
            <a:r>
              <a:rPr dirty="0" err="1"/>
              <a:t>휴식시간에는</a:t>
            </a:r>
            <a:r>
              <a:rPr dirty="0"/>
              <a:t> </a:t>
            </a:r>
            <a:r>
              <a:rPr dirty="0" err="1"/>
              <a:t>반드시</a:t>
            </a:r>
            <a:r>
              <a:rPr dirty="0"/>
              <a:t> </a:t>
            </a:r>
            <a:r>
              <a:rPr dirty="0" err="1"/>
              <a:t>쉬어야</a:t>
            </a:r>
            <a:r>
              <a:rPr dirty="0"/>
              <a:t> </a:t>
            </a:r>
            <a:r>
              <a:rPr dirty="0" err="1" smtClean="0"/>
              <a:t>합니다</a:t>
            </a:r>
            <a:r>
              <a:rPr lang="en-US" dirty="0" smtClean="0"/>
              <a:t>.</a:t>
            </a:r>
            <a:endParaRPr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215" y="3098800"/>
            <a:ext cx="6710404" cy="35166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위험할 때 이렇게 하세요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기계</a:t>
            </a:r>
            <a:r>
              <a:rPr dirty="0"/>
              <a:t> </a:t>
            </a:r>
            <a:r>
              <a:rPr dirty="0" err="1"/>
              <a:t>이상</a:t>
            </a:r>
            <a:r>
              <a:rPr dirty="0"/>
              <a:t>, </a:t>
            </a:r>
            <a:r>
              <a:rPr dirty="0" err="1"/>
              <a:t>미끄러짐</a:t>
            </a:r>
            <a:r>
              <a:rPr dirty="0"/>
              <a:t>, </a:t>
            </a:r>
            <a:r>
              <a:rPr dirty="0" err="1"/>
              <a:t>냄새가</a:t>
            </a:r>
            <a:r>
              <a:rPr dirty="0"/>
              <a:t> </a:t>
            </a:r>
            <a:r>
              <a:rPr dirty="0" err="1"/>
              <a:t>나면</a:t>
            </a:r>
            <a:r>
              <a:rPr dirty="0"/>
              <a:t> </a:t>
            </a:r>
            <a:r>
              <a:rPr dirty="0" err="1"/>
              <a:t>작업을</a:t>
            </a:r>
            <a:r>
              <a:rPr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dirty="0" err="1" smtClean="0"/>
              <a:t>멈추고</a:t>
            </a:r>
            <a:r>
              <a:rPr lang="en-US" dirty="0" smtClean="0"/>
              <a:t> </a:t>
            </a:r>
            <a:r>
              <a:rPr dirty="0" err="1" smtClean="0"/>
              <a:t>관리자에게</a:t>
            </a:r>
            <a:r>
              <a:rPr dirty="0" smtClean="0"/>
              <a:t> </a:t>
            </a:r>
            <a:r>
              <a:rPr dirty="0" err="1"/>
              <a:t>즉시</a:t>
            </a:r>
            <a:r>
              <a:rPr dirty="0"/>
              <a:t> </a:t>
            </a:r>
            <a:r>
              <a:rPr dirty="0" err="1"/>
              <a:t>알리세요</a:t>
            </a:r>
            <a:r>
              <a:rPr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900" y="3381533"/>
            <a:ext cx="6426200" cy="33335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규칙을 안 지키면?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안전수칙을 지키지 않으면 본인과 동료가 다칠 수 있습니다.</a:t>
            </a:r>
          </a:p>
          <a:p>
            <a:r>
              <a:t>회사도 법적 처벌을 받을 수 있습니다.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561138"/>
            <a:ext cx="7010400" cy="3296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오늘 교육의 핵심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70900" cy="4525963"/>
          </a:xfrm>
        </p:spPr>
        <p:txBody>
          <a:bodyPr/>
          <a:lstStyle/>
          <a:p>
            <a:r>
              <a:rPr dirty="0" err="1"/>
              <a:t>안전은</a:t>
            </a:r>
            <a:r>
              <a:rPr dirty="0"/>
              <a:t> </a:t>
            </a:r>
            <a:r>
              <a:rPr dirty="0" err="1"/>
              <a:t>혼자</a:t>
            </a:r>
            <a:r>
              <a:rPr dirty="0"/>
              <a:t> </a:t>
            </a:r>
            <a:r>
              <a:rPr dirty="0" err="1"/>
              <a:t>지키는</a:t>
            </a:r>
            <a:r>
              <a:rPr dirty="0"/>
              <a:t> </a:t>
            </a:r>
            <a:r>
              <a:rPr dirty="0" err="1"/>
              <a:t>것이</a:t>
            </a:r>
            <a:r>
              <a:rPr dirty="0"/>
              <a:t> </a:t>
            </a:r>
            <a:r>
              <a:rPr dirty="0" err="1"/>
              <a:t>아닙니다</a:t>
            </a:r>
            <a:r>
              <a:rPr dirty="0"/>
              <a:t>.</a:t>
            </a:r>
          </a:p>
          <a:p>
            <a:r>
              <a:rPr dirty="0" err="1"/>
              <a:t>규칙</a:t>
            </a:r>
            <a:r>
              <a:rPr dirty="0"/>
              <a:t> </a:t>
            </a:r>
            <a:r>
              <a:rPr dirty="0" err="1"/>
              <a:t>준수와</a:t>
            </a:r>
            <a:r>
              <a:rPr dirty="0"/>
              <a:t> </a:t>
            </a:r>
            <a:r>
              <a:rPr dirty="0" err="1"/>
              <a:t>서로의</a:t>
            </a:r>
            <a:r>
              <a:rPr dirty="0"/>
              <a:t> </a:t>
            </a:r>
            <a:r>
              <a:rPr dirty="0" err="1"/>
              <a:t>관심이</a:t>
            </a:r>
            <a:r>
              <a:rPr dirty="0"/>
              <a:t> </a:t>
            </a:r>
            <a:r>
              <a:rPr dirty="0" err="1"/>
              <a:t>사고를</a:t>
            </a:r>
            <a:r>
              <a:rPr dirty="0"/>
              <a:t> </a:t>
            </a:r>
            <a:r>
              <a:rPr dirty="0" err="1"/>
              <a:t>막습니다</a:t>
            </a:r>
            <a:r>
              <a:rPr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223" y="3479800"/>
            <a:ext cx="7108602" cy="32608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dirty="0" err="1"/>
              <a:t>산업안전보건법이</a:t>
            </a:r>
            <a:r>
              <a:rPr dirty="0"/>
              <a:t> </a:t>
            </a:r>
            <a:r>
              <a:rPr dirty="0" err="1"/>
              <a:t>뭐예요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r>
              <a:rPr dirty="0" err="1"/>
              <a:t>산업안전보건법은</a:t>
            </a:r>
            <a:r>
              <a:rPr dirty="0"/>
              <a:t> </a:t>
            </a:r>
            <a:r>
              <a:rPr dirty="0" err="1"/>
              <a:t>우리가</a:t>
            </a:r>
            <a:r>
              <a:rPr dirty="0"/>
              <a:t> </a:t>
            </a:r>
            <a:r>
              <a:rPr dirty="0" err="1"/>
              <a:t>일하다</a:t>
            </a:r>
            <a:r>
              <a:rPr dirty="0"/>
              <a:t> </a:t>
            </a:r>
            <a:r>
              <a:rPr dirty="0" err="1"/>
              <a:t>다치지</a:t>
            </a:r>
            <a:r>
              <a:rPr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dirty="0" err="1" smtClean="0"/>
              <a:t>않도록</a:t>
            </a:r>
            <a:r>
              <a:rPr dirty="0" smtClean="0"/>
              <a:t> </a:t>
            </a:r>
            <a:r>
              <a:rPr dirty="0" err="1"/>
              <a:t>만든</a:t>
            </a:r>
            <a:r>
              <a:rPr dirty="0"/>
              <a:t> </a:t>
            </a:r>
            <a:r>
              <a:rPr dirty="0" err="1"/>
              <a:t>법입니다</a:t>
            </a:r>
            <a:r>
              <a:rPr dirty="0"/>
              <a:t>.</a:t>
            </a:r>
          </a:p>
          <a:p>
            <a:r>
              <a:rPr dirty="0" err="1"/>
              <a:t>사고를</a:t>
            </a:r>
            <a:r>
              <a:rPr dirty="0"/>
              <a:t> </a:t>
            </a:r>
            <a:r>
              <a:rPr dirty="0" err="1"/>
              <a:t>줄이고</a:t>
            </a:r>
            <a:r>
              <a:rPr dirty="0"/>
              <a:t>, </a:t>
            </a:r>
            <a:r>
              <a:rPr dirty="0" err="1"/>
              <a:t>안전하게</a:t>
            </a:r>
            <a:r>
              <a:rPr dirty="0"/>
              <a:t> </a:t>
            </a:r>
            <a:r>
              <a:rPr dirty="0" err="1"/>
              <a:t>일할</a:t>
            </a:r>
            <a:r>
              <a:rPr dirty="0"/>
              <a:t> 수 </a:t>
            </a:r>
            <a:r>
              <a:rPr dirty="0" err="1"/>
              <a:t>있는</a:t>
            </a:r>
            <a:r>
              <a:rPr dirty="0"/>
              <a:t> </a:t>
            </a:r>
            <a:r>
              <a:rPr dirty="0" err="1"/>
              <a:t>환경을</a:t>
            </a:r>
            <a:r>
              <a:rPr dirty="0"/>
              <a:t> </a:t>
            </a:r>
            <a:r>
              <a:rPr dirty="0" err="1"/>
              <a:t>만들기</a:t>
            </a:r>
            <a:r>
              <a:rPr dirty="0"/>
              <a:t> </a:t>
            </a:r>
            <a:r>
              <a:rPr dirty="0" err="1"/>
              <a:t>위한</a:t>
            </a:r>
            <a:r>
              <a:rPr dirty="0"/>
              <a:t> </a:t>
            </a:r>
            <a:r>
              <a:rPr dirty="0" err="1"/>
              <a:t>약속입니다</a:t>
            </a:r>
            <a:r>
              <a:rPr dirty="0"/>
              <a:t>.</a:t>
            </a: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50" y="3988595"/>
            <a:ext cx="6432550" cy="27634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왜 이 법이 중요할까요?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사고는 한 번 나면 크게 다칠 수 있습니다.</a:t>
            </a:r>
          </a:p>
          <a:p>
            <a:r>
              <a:t>이 법은 사고가 나기 전에 미리 막기 위해 꼭 지켜야 할 기준을 정해 놓은 법입니다.</a:t>
            </a:r>
          </a:p>
        </p:txBody>
      </p:sp>
      <p:sp>
        <p:nvSpPr>
          <p:cNvPr id="6" name="타원 5"/>
          <p:cNvSpPr/>
          <p:nvPr/>
        </p:nvSpPr>
        <p:spPr>
          <a:xfrm>
            <a:off x="2808222" y="3863181"/>
            <a:ext cx="707010" cy="50142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rcRect t="5059"/>
          <a:stretch/>
        </p:blipFill>
        <p:spPr>
          <a:xfrm>
            <a:off x="685800" y="3723364"/>
            <a:ext cx="7340600" cy="30584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누구에게 적용될까요?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이 법은 회사 사장님뿐만 아니라 현장에서 일하는 우리 모두에게 적용됩니다.</a:t>
            </a:r>
          </a:p>
          <a:p>
            <a:r>
              <a:t>모두가 함께 지켜야 안전해집니다.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850" y="3712004"/>
            <a:ext cx="6718300" cy="3009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회사의 역할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dirty="0" err="1"/>
              <a:t>회사는</a:t>
            </a:r>
            <a:r>
              <a:rPr dirty="0"/>
              <a:t> </a:t>
            </a:r>
            <a:r>
              <a:rPr dirty="0" err="1"/>
              <a:t>안전한</a:t>
            </a:r>
            <a:r>
              <a:rPr dirty="0"/>
              <a:t> </a:t>
            </a:r>
            <a:r>
              <a:rPr dirty="0" err="1"/>
              <a:t>기계와</a:t>
            </a:r>
            <a:r>
              <a:rPr dirty="0"/>
              <a:t> </a:t>
            </a:r>
            <a:r>
              <a:rPr dirty="0" err="1"/>
              <a:t>작업환경을</a:t>
            </a:r>
            <a:r>
              <a:rPr dirty="0"/>
              <a:t> </a:t>
            </a:r>
            <a:r>
              <a:rPr dirty="0" err="1"/>
              <a:t>만들</a:t>
            </a:r>
            <a:r>
              <a:rPr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dirty="0" err="1" smtClean="0"/>
              <a:t>책임이</a:t>
            </a:r>
            <a:r>
              <a:rPr dirty="0" smtClean="0"/>
              <a:t> </a:t>
            </a:r>
            <a:r>
              <a:rPr dirty="0" err="1"/>
              <a:t>있습니다</a:t>
            </a:r>
            <a:r>
              <a:rPr dirty="0"/>
              <a:t>.</a:t>
            </a:r>
          </a:p>
          <a:p>
            <a:r>
              <a:rPr dirty="0" err="1"/>
              <a:t>필요한</a:t>
            </a:r>
            <a:r>
              <a:rPr dirty="0"/>
              <a:t> </a:t>
            </a:r>
            <a:r>
              <a:rPr dirty="0" err="1"/>
              <a:t>보호구를</a:t>
            </a:r>
            <a:r>
              <a:rPr dirty="0"/>
              <a:t> </a:t>
            </a:r>
            <a:r>
              <a:rPr dirty="0" err="1"/>
              <a:t>제공하고</a:t>
            </a:r>
            <a:r>
              <a:rPr dirty="0"/>
              <a:t> </a:t>
            </a:r>
            <a:r>
              <a:rPr dirty="0" err="1"/>
              <a:t>위험을</a:t>
            </a:r>
            <a:r>
              <a:rPr dirty="0"/>
              <a:t> </a:t>
            </a:r>
            <a:r>
              <a:rPr dirty="0" err="1"/>
              <a:t>줄여야</a:t>
            </a:r>
            <a:r>
              <a:rPr dirty="0"/>
              <a:t> </a:t>
            </a:r>
            <a:r>
              <a:rPr dirty="0" err="1"/>
              <a:t>합니다</a:t>
            </a:r>
            <a:r>
              <a:rPr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878" y="3808235"/>
            <a:ext cx="5839422" cy="3049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근로자의 역할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dirty="0" err="1"/>
              <a:t>정해진</a:t>
            </a:r>
            <a:r>
              <a:rPr dirty="0"/>
              <a:t> </a:t>
            </a:r>
            <a:r>
              <a:rPr dirty="0" err="1"/>
              <a:t>작업방법을</a:t>
            </a:r>
            <a:r>
              <a:rPr dirty="0"/>
              <a:t> </a:t>
            </a:r>
            <a:r>
              <a:rPr dirty="0" err="1"/>
              <a:t>지키고</a:t>
            </a:r>
            <a:r>
              <a:rPr dirty="0"/>
              <a:t> </a:t>
            </a:r>
            <a:r>
              <a:rPr dirty="0" err="1"/>
              <a:t>보호구를</a:t>
            </a:r>
            <a:r>
              <a:rPr dirty="0"/>
              <a:t> </a:t>
            </a:r>
            <a:r>
              <a:rPr dirty="0" err="1"/>
              <a:t>착용해야</a:t>
            </a:r>
            <a:r>
              <a:rPr dirty="0"/>
              <a:t> </a:t>
            </a:r>
            <a:r>
              <a:rPr dirty="0" err="1"/>
              <a:t>합니다</a:t>
            </a:r>
            <a:r>
              <a:rPr dirty="0"/>
              <a:t>.</a:t>
            </a:r>
          </a:p>
          <a:p>
            <a:r>
              <a:rPr dirty="0" err="1"/>
              <a:t>위험을</a:t>
            </a:r>
            <a:r>
              <a:rPr dirty="0"/>
              <a:t> </a:t>
            </a:r>
            <a:r>
              <a:rPr dirty="0" err="1"/>
              <a:t>느끼면</a:t>
            </a:r>
            <a:r>
              <a:rPr dirty="0"/>
              <a:t> </a:t>
            </a:r>
            <a:r>
              <a:rPr dirty="0" err="1"/>
              <a:t>즉시</a:t>
            </a:r>
            <a:r>
              <a:rPr dirty="0"/>
              <a:t> </a:t>
            </a:r>
            <a:r>
              <a:rPr dirty="0" err="1"/>
              <a:t>알리는</a:t>
            </a:r>
            <a:r>
              <a:rPr dirty="0"/>
              <a:t> </a:t>
            </a:r>
            <a:r>
              <a:rPr dirty="0" err="1"/>
              <a:t>것도</a:t>
            </a:r>
            <a:r>
              <a:rPr dirty="0"/>
              <a:t> </a:t>
            </a:r>
            <a:r>
              <a:rPr dirty="0" err="1"/>
              <a:t>중요한</a:t>
            </a:r>
            <a:r>
              <a:rPr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dirty="0" err="1" smtClean="0"/>
              <a:t>역할입니다</a:t>
            </a:r>
            <a:r>
              <a:rPr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4341" y="3863181"/>
            <a:ext cx="5392259" cy="2841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안전보건교육이란?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1600200"/>
            <a:ext cx="8928100" cy="4525963"/>
          </a:xfrm>
        </p:spPr>
        <p:txBody>
          <a:bodyPr/>
          <a:lstStyle/>
          <a:p>
            <a:r>
              <a:rPr dirty="0" err="1"/>
              <a:t>안전보건교육은</a:t>
            </a:r>
            <a:r>
              <a:rPr dirty="0"/>
              <a:t> </a:t>
            </a:r>
            <a:r>
              <a:rPr dirty="0" err="1"/>
              <a:t>사고를</a:t>
            </a:r>
            <a:r>
              <a:rPr dirty="0"/>
              <a:t> </a:t>
            </a:r>
            <a:r>
              <a:rPr dirty="0" err="1"/>
              <a:t>막기</a:t>
            </a:r>
            <a:r>
              <a:rPr dirty="0"/>
              <a:t> </a:t>
            </a:r>
            <a:r>
              <a:rPr dirty="0" err="1"/>
              <a:t>위한</a:t>
            </a:r>
            <a:r>
              <a:rPr dirty="0"/>
              <a:t> </a:t>
            </a:r>
            <a:r>
              <a:rPr dirty="0" err="1"/>
              <a:t>교육입니다</a:t>
            </a:r>
            <a:r>
              <a:rPr dirty="0"/>
              <a:t>.</a:t>
            </a:r>
          </a:p>
          <a:p>
            <a:r>
              <a:rPr dirty="0" err="1"/>
              <a:t>처음</a:t>
            </a:r>
            <a:r>
              <a:rPr dirty="0"/>
              <a:t> </a:t>
            </a:r>
            <a:r>
              <a:rPr dirty="0" err="1"/>
              <a:t>일할</a:t>
            </a:r>
            <a:r>
              <a:rPr dirty="0"/>
              <a:t> 때, </a:t>
            </a:r>
            <a:r>
              <a:rPr dirty="0" err="1"/>
              <a:t>작업이</a:t>
            </a:r>
            <a:r>
              <a:rPr dirty="0"/>
              <a:t> </a:t>
            </a:r>
            <a:r>
              <a:rPr dirty="0" err="1"/>
              <a:t>바뀔</a:t>
            </a:r>
            <a:r>
              <a:rPr dirty="0"/>
              <a:t> 때 꼭 </a:t>
            </a:r>
            <a:r>
              <a:rPr dirty="0" err="1"/>
              <a:t>받아야</a:t>
            </a:r>
            <a:r>
              <a:rPr dirty="0"/>
              <a:t> </a:t>
            </a:r>
            <a:r>
              <a:rPr dirty="0" err="1"/>
              <a:t>합니다</a:t>
            </a:r>
            <a:r>
              <a:rPr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967" y="3387168"/>
            <a:ext cx="6422065" cy="33438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기계·설비 사용 시 주의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기계</a:t>
            </a:r>
            <a:r>
              <a:rPr dirty="0"/>
              <a:t> </a:t>
            </a:r>
            <a:r>
              <a:rPr dirty="0" err="1"/>
              <a:t>덮개</a:t>
            </a:r>
            <a:r>
              <a:rPr dirty="0"/>
              <a:t> </a:t>
            </a:r>
            <a:r>
              <a:rPr dirty="0" err="1"/>
              <a:t>제거</a:t>
            </a:r>
            <a:r>
              <a:rPr dirty="0"/>
              <a:t>, </a:t>
            </a:r>
            <a:r>
              <a:rPr dirty="0" err="1"/>
              <a:t>임의</a:t>
            </a:r>
            <a:r>
              <a:rPr dirty="0"/>
              <a:t> </a:t>
            </a:r>
            <a:r>
              <a:rPr dirty="0" err="1"/>
              <a:t>조작은</a:t>
            </a:r>
            <a:r>
              <a:rPr dirty="0"/>
              <a:t> 큰 </a:t>
            </a:r>
            <a:r>
              <a:rPr dirty="0" err="1"/>
              <a:t>사고로</a:t>
            </a:r>
            <a:r>
              <a:rPr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dirty="0" err="1" smtClean="0"/>
              <a:t>이어집니다</a:t>
            </a:r>
            <a:r>
              <a:rPr dirty="0"/>
              <a:t>.</a:t>
            </a:r>
          </a:p>
          <a:p>
            <a:r>
              <a:rPr dirty="0" err="1"/>
              <a:t>정해진</a:t>
            </a:r>
            <a:r>
              <a:rPr dirty="0"/>
              <a:t> </a:t>
            </a:r>
            <a:r>
              <a:rPr dirty="0" err="1"/>
              <a:t>방법으로만</a:t>
            </a:r>
            <a:r>
              <a:rPr dirty="0"/>
              <a:t> </a:t>
            </a:r>
            <a:r>
              <a:rPr dirty="0" err="1"/>
              <a:t>사용해야</a:t>
            </a:r>
            <a:r>
              <a:rPr dirty="0"/>
              <a:t> </a:t>
            </a:r>
            <a:r>
              <a:rPr dirty="0" err="1"/>
              <a:t>합니다</a:t>
            </a:r>
            <a:r>
              <a:rPr dirty="0"/>
              <a:t>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000" y="3772224"/>
            <a:ext cx="5880100" cy="2958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/>
        </p:nvSpPr>
        <p:spPr>
          <a:xfrm>
            <a:off x="0" y="454225"/>
            <a:ext cx="9144000" cy="75842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유해물질이란?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화학물질, 분진, 가스 등은 몸에 해로울 수 있습니다.</a:t>
            </a:r>
          </a:p>
          <a:p>
            <a:r>
              <a:t>이상한 냄새나 증상이 있으면 즉시 알려야 합니다.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331" y="3952322"/>
            <a:ext cx="5571169" cy="2905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</TotalTime>
  <Words>768</Words>
  <Application>Microsoft Office PowerPoint</Application>
  <PresentationFormat>화면 슬라이드 쇼(4:3)</PresentationFormat>
  <Paragraphs>94</Paragraphs>
  <Slides>16</Slides>
  <Notes>14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1" baseType="lpstr">
      <vt:lpstr>맑은 고딕</vt:lpstr>
      <vt:lpstr>한컴 고딕</vt:lpstr>
      <vt:lpstr>Arial</vt:lpstr>
      <vt:lpstr>Calibri</vt:lpstr>
      <vt:lpstr>Office Theme</vt:lpstr>
      <vt:lpstr>안전보건교육 교재</vt:lpstr>
      <vt:lpstr>산업안전보건법이 뭐예요?</vt:lpstr>
      <vt:lpstr>왜 이 법이 중요할까요?</vt:lpstr>
      <vt:lpstr>누구에게 적용될까요?</vt:lpstr>
      <vt:lpstr>회사의 역할</vt:lpstr>
      <vt:lpstr>근로자의 역할</vt:lpstr>
      <vt:lpstr>안전보건교육이란?</vt:lpstr>
      <vt:lpstr>기계·설비 사용 시 주의</vt:lpstr>
      <vt:lpstr>유해물질이란?</vt:lpstr>
      <vt:lpstr>물질안전보건자료(MSDS)</vt:lpstr>
      <vt:lpstr>보호구 착용의 중요성</vt:lpstr>
      <vt:lpstr>작업환경측정이란?</vt:lpstr>
      <vt:lpstr>휴식도 안전입니다</vt:lpstr>
      <vt:lpstr>위험할 때 이렇게 하세요</vt:lpstr>
      <vt:lpstr>규칙을 안 지키면?</vt:lpstr>
      <vt:lpstr>오늘 교육의 핵심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subject/>
  <dc:creator>우청호</dc:creator>
  <cp:keywords/>
  <dc:description>generated using python-pptx</dc:description>
  <cp:lastModifiedBy>우청호</cp:lastModifiedBy>
  <cp:revision>19</cp:revision>
  <dcterms:created xsi:type="dcterms:W3CDTF">2013-01-27T09:14:16Z</dcterms:created>
  <dcterms:modified xsi:type="dcterms:W3CDTF">2026-01-27T05:45:28Z</dcterms:modified>
  <cp:category/>
</cp:coreProperties>
</file>