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6" r:id="rId2"/>
    <p:sldId id="28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8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2FA"/>
    <a:srgbClr val="73AAE7"/>
    <a:srgbClr val="2F56FD"/>
    <a:srgbClr val="6AB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54E0A-0B52-47AB-868A-82424CDD6E9F}" type="datetimeFigureOut">
              <a:rPr lang="ko-KR" altLang="en-US" smtClean="0"/>
              <a:t>2026-01-07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47CED-99D3-45E9-8FDA-B99691A895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03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오늘은 겨울철에 많이 발생하는 사고와 건강 문제를 예방하기 위한 교육입니다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법이나 어려운 내용이 아니라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우리 몸과 안전을 지키는 실천 중심 교육</a:t>
            </a:r>
            <a:r>
              <a:rPr lang="ko-KR" altLang="en-US" dirty="0" smtClean="0"/>
              <a:t>이라고 생각하시면 됩니다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04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난방기 주변에 종이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옷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박스 두는 경우 많죠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이게 화재의 시작입니다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91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문어발 콘센트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다들 한 번쯤 써보셨을 겁니다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하지만 이건 </a:t>
            </a:r>
            <a:r>
              <a:rPr lang="ko-KR" altLang="en-US" b="1" dirty="0" smtClean="0"/>
              <a:t>화재 위험이 아주 큰 행동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62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소화기는 불 위가 아니라 </a:t>
            </a:r>
            <a:r>
              <a:rPr lang="ko-KR" altLang="en-US" b="1" dirty="0" smtClean="0"/>
              <a:t>불의 아래쪽</a:t>
            </a:r>
            <a:r>
              <a:rPr lang="ko-KR" altLang="en-US" dirty="0" smtClean="0"/>
              <a:t>을 향해 사용합니다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그리고 침착하게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짧게 분사합니다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49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추위 때문에 생기는 병을 한랭질환이라고 합니다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특히 겨울 야외 작업자는 꼭 주의해야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0301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저온에 노출되어 우리 몸이 열을 잃어버리는 속도가 열을 만드는 속도보다 </a:t>
            </a:r>
            <a:r>
              <a:rPr lang="ko-KR" altLang="en-US" dirty="0" err="1" smtClean="0"/>
              <a:t>빠를때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저체온증이</a:t>
            </a:r>
            <a:r>
              <a:rPr lang="ko-KR" altLang="en-US" dirty="0" smtClean="0"/>
              <a:t> 발생합니다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극심한 피로상태에서는 기온이 </a:t>
            </a:r>
            <a:r>
              <a:rPr lang="ko-KR" altLang="en-US" dirty="0" err="1" smtClean="0"/>
              <a:t>영상일때도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발생할수</a:t>
            </a:r>
            <a:r>
              <a:rPr lang="ko-KR" altLang="en-US" dirty="0" smtClean="0"/>
              <a:t> 있습니다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저체온증</a:t>
            </a:r>
            <a:r>
              <a:rPr lang="ko-KR" altLang="en-US" dirty="0" smtClean="0"/>
              <a:t> 환자의 의식이 </a:t>
            </a:r>
            <a:r>
              <a:rPr lang="ko-KR" altLang="en-US" dirty="0" err="1" smtClean="0"/>
              <a:t>있는경우</a:t>
            </a:r>
            <a:r>
              <a:rPr lang="ko-KR" altLang="en-US" dirty="0" smtClean="0"/>
              <a:t> 따뜻한 음료수를 마시게 합니다</a:t>
            </a:r>
            <a:r>
              <a:rPr lang="en-US" altLang="ko-KR" dirty="0" smtClean="0"/>
              <a:t>. (</a:t>
            </a:r>
            <a:r>
              <a:rPr lang="ko-KR" altLang="en-US" dirty="0" smtClean="0"/>
              <a:t>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알코올을 안됩니다</a:t>
            </a:r>
            <a:r>
              <a:rPr lang="en-US" altLang="ko-KR" dirty="0" smtClean="0"/>
              <a:t>.)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2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심한 저온에 노출되어 피부가 얼면 따끔거리고 저리며 가렵습니다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r>
              <a:rPr lang="ko-KR" altLang="en-US" dirty="0" smtClean="0"/>
              <a:t>동상은 아프지 않아서 더 위험합니다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감각이 없다고 괜찮은 게 아닙니다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02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목덜미나 손이 냉기에 노출되면 말초혈관 수축이 일어날수 있으므로 모자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장갑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목도리를 착용해야 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옷을 여러 겹 입는 게 제일 중요합니다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춥다고 참고 일하면 오히려 더 위험합니다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995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“눈길에서는 평소보다 </a:t>
            </a:r>
            <a:r>
              <a:rPr lang="ko-KR" altLang="en-US" b="1" dirty="0" smtClean="0"/>
              <a:t>제동거리가 훨씬 길어집니다</a:t>
            </a:r>
            <a:r>
              <a:rPr lang="en-US" altLang="ko-KR" b="1" dirty="0" smtClean="0"/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출퇴근길도 작업의 연장이라고 생각하세요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868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급출발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급제동은 절대 금물입니다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시간 여유를 가지고 움직이세요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993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뇌심혈관질환은</a:t>
            </a:r>
            <a:r>
              <a:rPr lang="ko-KR" altLang="en-US" dirty="0" smtClean="0"/>
              <a:t> 뇌의 혈관이 막히거나 터져서 생기는 뇌혈관질환과 심장혈관질환을 합하여 </a:t>
            </a:r>
            <a:r>
              <a:rPr lang="ko-KR" altLang="en-US" dirty="0" err="1" smtClean="0"/>
              <a:t>부르는말입니다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912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 교육의 목적은 딱 하나입니다</a:t>
            </a:r>
            <a:r>
              <a:rPr lang="en-US" altLang="ko-KR" dirty="0" smtClean="0"/>
              <a:t>. </a:t>
            </a:r>
            <a:r>
              <a:rPr lang="ko-KR" altLang="en-US" b="1" dirty="0" smtClean="0"/>
              <a:t>사고 없이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아프지 않고 퇴근하는 것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오늘 내용은 현장에서 바로 써먹을 수 있는 것들입니다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485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추우면 혈관이 수축해서 혈압이 올라갑니다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</a:t>
            </a:r>
            <a:r>
              <a:rPr lang="ko-KR" altLang="en-US" b="1" dirty="0" smtClean="0"/>
              <a:t>아침 시간대</a:t>
            </a:r>
            <a:r>
              <a:rPr lang="ko-KR" altLang="en-US" dirty="0" smtClean="0"/>
              <a:t>가 가장 위험합니다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757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고혈압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당뇨가 있거나 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야간작업이 많은 분들은 특히 주의하세요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893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가슴이 답답하거나 한쪽 팔다리에 힘이 빠지면 절대 참지 마세요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이른 아침에 </a:t>
            </a:r>
            <a:r>
              <a:rPr lang="ko-KR" altLang="en-US" dirty="0" err="1" smtClean="0"/>
              <a:t>찬공기에</a:t>
            </a:r>
            <a:r>
              <a:rPr lang="ko-KR" altLang="en-US" dirty="0" smtClean="0"/>
              <a:t> 갑자기 노출되거나</a:t>
            </a:r>
            <a:r>
              <a:rPr lang="en-US" altLang="ko-KR" dirty="0" smtClean="0"/>
              <a:t>,</a:t>
            </a:r>
            <a:r>
              <a:rPr lang="ko-KR" altLang="en-US" baseline="0" dirty="0" smtClean="0"/>
              <a:t> 운동 중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왼쪽이나 중간 부위 앞 가슴에 통증이 발생되며 </a:t>
            </a:r>
            <a:endParaRPr lang="en-US" altLang="ko-KR" baseline="0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이러한 통증이 목 주위나 왼쪽  팔 주위로 퍼질 경우 협심증 같은 </a:t>
            </a:r>
            <a:r>
              <a:rPr lang="ko-KR" altLang="en-US" baseline="0" dirty="0" err="1" smtClean="0"/>
              <a:t>허혈성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심질환을</a:t>
            </a:r>
            <a:r>
              <a:rPr lang="ko-KR" altLang="en-US" baseline="0" dirty="0" smtClean="0"/>
              <a:t> 의심해봐야 합니다</a:t>
            </a:r>
            <a:r>
              <a:rPr lang="en-US" altLang="ko-KR" baseline="0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112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이럴 땐 </a:t>
            </a:r>
            <a:r>
              <a:rPr lang="ko-KR" altLang="en-US" b="1" dirty="0" smtClean="0"/>
              <a:t>무조건 작업 중단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혼자 해결하려 하지 마세요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972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건강검진은 귀찮아서 받는 게 아니라 </a:t>
            </a:r>
            <a:r>
              <a:rPr lang="ko-KR" altLang="en-US" b="1" dirty="0" smtClean="0"/>
              <a:t>미리 발견해서 살기 위해 받는 것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875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작은 습관이 쌓이면 큰 차이가 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담배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음식부터 조절해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816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춥다고 갑자기 운동하면 오히려 위험합니다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몸 상태에 맞게 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90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지금까지 봤던 사고들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대부분 ‘조금만 조심했으면’ 막을 수 있었습니다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842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사고의 시작은 거의 항상 방심입니다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보호구 안 쓰고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규칙 무시하는 순간 사고가 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6553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기억하세요</a:t>
            </a:r>
            <a:r>
              <a:rPr lang="en-US" altLang="ko-KR" dirty="0" smtClean="0"/>
              <a:t>. </a:t>
            </a:r>
            <a:r>
              <a:rPr lang="ko-KR" altLang="en-US" b="1" dirty="0" smtClean="0"/>
              <a:t>안전보다 급한 일은 없습니다</a:t>
            </a:r>
            <a:r>
              <a:rPr lang="en-US" altLang="ko-KR" b="1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94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겨울에는 몸이 굳어서 반응이 느려집니다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얼음 때문에 미끄럽고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난방기 때문에 화재도 늘어납니다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그래서 겨울은 사고가 특히 많습니다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687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740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안전은 혼자 지키는 게 아닙니다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서로 한마디 더 해주고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같이 지켜야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오늘 배운 내용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꼭 현장에서 실천해 주세요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05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겨울 사고의 특징은 </a:t>
            </a:r>
            <a:r>
              <a:rPr lang="ko-KR" altLang="en-US" b="1" dirty="0" smtClean="0"/>
              <a:t>작은 사고가 크게 번진다</a:t>
            </a:r>
            <a:r>
              <a:rPr lang="ko-KR" altLang="en-US" dirty="0" smtClean="0"/>
              <a:t>는 겁니다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그냥 넘어졌는데 골절로 이어지는 경우가 많습니다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50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겨울철 대표적인 위험요인은 세 가지입니다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미끄러짐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화재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추위로 인한 건강 문제입니다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293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빙판길에서 넘어지면 단순 타박상이 아니라 손목</a:t>
            </a:r>
            <a:r>
              <a:rPr lang="en-US" altLang="ko-KR" dirty="0" smtClean="0"/>
              <a:t>, </a:t>
            </a:r>
            <a:r>
              <a:rPr lang="ko-KR" altLang="en-US" dirty="0" smtClean="0"/>
              <a:t>허리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고관절</a:t>
            </a:r>
            <a:r>
              <a:rPr lang="ko-KR" altLang="en-US" dirty="0" smtClean="0"/>
              <a:t> 골절로 이어질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84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급하게 움직이는 순간 사고가 납니다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손은 주머니에서 빼고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 발 한 발 천천히 움직이세요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48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결빙을 발견하면 그냥 지나치지 말고 </a:t>
            </a:r>
            <a:r>
              <a:rPr lang="ko-KR" altLang="en-US" b="1" dirty="0" smtClean="0"/>
              <a:t>조치하거나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최소한 관리자에게 알려야 합니다</a:t>
            </a:r>
            <a:r>
              <a:rPr lang="en-US" altLang="ko-KR" b="1" dirty="0" smtClean="0"/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그냥 지나가면 다음 사람이 다칠 수 있습니다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14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겨울 화재는 대부분 난방기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전열기에서 시작됩니다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‘</a:t>
            </a:r>
            <a:r>
              <a:rPr lang="ko-KR" altLang="en-US" dirty="0" smtClean="0"/>
              <a:t>잠깐이니까’가 사고를 만듭니다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47CED-99D3-45E9-8FDA-B99691A895E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16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47700"/>
            <a:ext cx="9144000" cy="1473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500" y="1112045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안전보건교육 교재</a:t>
            </a:r>
            <a:endParaRPr sz="48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1700" y="463212"/>
            <a:ext cx="4826000" cy="1141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2026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년 </a:t>
            </a:r>
            <a:r>
              <a:rPr lang="en-US" altLang="ko-KR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1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월</a:t>
            </a:r>
            <a:endParaRPr lang="ko-KR" altLang="en-US" sz="3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4500" y="2558259"/>
            <a:ext cx="8229600" cy="652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[</a:t>
            </a:r>
            <a:r>
              <a:rPr lang="ko-KR" altLang="en-US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동절기 재해예방 </a:t>
            </a:r>
            <a:r>
              <a:rPr lang="en-US" altLang="ko-KR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/ </a:t>
            </a:r>
            <a:r>
              <a:rPr lang="ko-KR" altLang="en-US" sz="3200" b="1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뇌심혈관질환</a:t>
            </a:r>
            <a:r>
              <a:rPr lang="ko-KR" altLang="en-US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예방</a:t>
            </a:r>
            <a:r>
              <a:rPr lang="en-US" altLang="ko-KR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]</a:t>
            </a:r>
            <a:endParaRPr lang="ko-KR" altLang="en-US" sz="3200" b="1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6105715"/>
            <a:ext cx="2540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화재</a:t>
            </a:r>
            <a:r>
              <a:rPr dirty="0"/>
              <a:t> </a:t>
            </a:r>
            <a:r>
              <a:rPr dirty="0" err="1"/>
              <a:t>증가</a:t>
            </a:r>
            <a:r>
              <a:rPr dirty="0"/>
              <a:t> </a:t>
            </a:r>
            <a:r>
              <a:rPr dirty="0" err="1"/>
              <a:t>이유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난방기와</a:t>
            </a:r>
            <a:r>
              <a:rPr sz="2800" dirty="0"/>
              <a:t> </a:t>
            </a:r>
            <a:r>
              <a:rPr sz="2800" dirty="0" err="1"/>
              <a:t>전열기</a:t>
            </a:r>
            <a:r>
              <a:rPr sz="2800" dirty="0"/>
              <a:t> </a:t>
            </a:r>
            <a:r>
              <a:rPr sz="2800" dirty="0" err="1"/>
              <a:t>사용이</a:t>
            </a:r>
            <a:r>
              <a:rPr sz="2800" dirty="0"/>
              <a:t> </a:t>
            </a:r>
            <a:r>
              <a:rPr sz="2800" dirty="0" err="1"/>
              <a:t>늘어납니다</a:t>
            </a:r>
            <a:r>
              <a:rPr sz="2800" dirty="0"/>
              <a:t>.</a:t>
            </a:r>
          </a:p>
          <a:p>
            <a:r>
              <a:rPr sz="2800" dirty="0" err="1"/>
              <a:t>건조한</a:t>
            </a:r>
            <a:r>
              <a:rPr sz="2800" dirty="0"/>
              <a:t> </a:t>
            </a:r>
            <a:r>
              <a:rPr sz="2800" dirty="0" err="1"/>
              <a:t>공기로</a:t>
            </a:r>
            <a:r>
              <a:rPr sz="2800" dirty="0"/>
              <a:t> </a:t>
            </a:r>
            <a:r>
              <a:rPr sz="2800" dirty="0" err="1"/>
              <a:t>불이</a:t>
            </a:r>
            <a:r>
              <a:rPr sz="2800" dirty="0"/>
              <a:t> </a:t>
            </a:r>
            <a:r>
              <a:rPr sz="2800" dirty="0" err="1"/>
              <a:t>쉽게</a:t>
            </a:r>
            <a:r>
              <a:rPr sz="2800" dirty="0"/>
              <a:t> </a:t>
            </a:r>
            <a:r>
              <a:rPr sz="2800" dirty="0" err="1"/>
              <a:t>번집니다</a:t>
            </a:r>
            <a:r>
              <a:rPr sz="2800" dirty="0"/>
              <a:t>.</a:t>
            </a:r>
          </a:p>
          <a:p>
            <a:r>
              <a:rPr sz="2800" dirty="0" err="1"/>
              <a:t>작은</a:t>
            </a:r>
            <a:r>
              <a:rPr sz="2800" dirty="0"/>
              <a:t> </a:t>
            </a:r>
            <a:r>
              <a:rPr sz="2800" dirty="0" err="1"/>
              <a:t>부주의가</a:t>
            </a:r>
            <a:r>
              <a:rPr sz="2800" dirty="0"/>
              <a:t> 큰 </a:t>
            </a:r>
            <a:r>
              <a:rPr sz="2800" dirty="0" err="1"/>
              <a:t>화재로</a:t>
            </a:r>
            <a:r>
              <a:rPr sz="2800" dirty="0"/>
              <a:t> </a:t>
            </a:r>
            <a:r>
              <a:rPr sz="2800" dirty="0" err="1"/>
              <a:t>이어집니다</a:t>
            </a:r>
            <a:r>
              <a:rPr sz="2800" dirty="0"/>
              <a:t>.</a:t>
            </a:r>
          </a:p>
          <a:p>
            <a:r>
              <a:rPr sz="2800" dirty="0" err="1"/>
              <a:t>화재</a:t>
            </a:r>
            <a:r>
              <a:rPr sz="2800" dirty="0"/>
              <a:t> </a:t>
            </a:r>
            <a:r>
              <a:rPr sz="2800" dirty="0" err="1"/>
              <a:t>예방이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8590" b="39442"/>
          <a:stretch/>
        </p:blipFill>
        <p:spPr>
          <a:xfrm>
            <a:off x="1146349" y="4722607"/>
            <a:ext cx="6841204" cy="173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난방기</a:t>
            </a:r>
            <a:r>
              <a:rPr dirty="0"/>
              <a:t> </a:t>
            </a:r>
            <a:r>
              <a:rPr dirty="0" err="1"/>
              <a:t>사용</a:t>
            </a:r>
            <a:r>
              <a:rPr dirty="0"/>
              <a:t> 시 </a:t>
            </a:r>
            <a:r>
              <a:rPr dirty="0" err="1"/>
              <a:t>주의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난방기</a:t>
            </a:r>
            <a:r>
              <a:rPr sz="2800" dirty="0"/>
              <a:t> </a:t>
            </a:r>
            <a:r>
              <a:rPr sz="2800" dirty="0" err="1"/>
              <a:t>주변에</a:t>
            </a:r>
            <a:r>
              <a:rPr sz="2800" dirty="0"/>
              <a:t> </a:t>
            </a:r>
            <a:r>
              <a:rPr sz="2800" dirty="0" err="1"/>
              <a:t>가연물을</a:t>
            </a:r>
            <a:r>
              <a:rPr sz="2800" dirty="0"/>
              <a:t> </a:t>
            </a:r>
            <a:r>
              <a:rPr sz="2800" dirty="0" err="1"/>
              <a:t>두지</a:t>
            </a:r>
            <a:r>
              <a:rPr sz="2800" dirty="0"/>
              <a:t> </a:t>
            </a:r>
            <a:r>
              <a:rPr sz="2800" dirty="0" err="1"/>
              <a:t>않습니다</a:t>
            </a:r>
            <a:r>
              <a:rPr sz="2800" dirty="0"/>
              <a:t>.</a:t>
            </a:r>
          </a:p>
          <a:p>
            <a:r>
              <a:rPr sz="2800" dirty="0" err="1"/>
              <a:t>사용</a:t>
            </a:r>
            <a:r>
              <a:rPr sz="2800" dirty="0"/>
              <a:t> 중 </a:t>
            </a:r>
            <a:r>
              <a:rPr sz="2800" dirty="0" err="1"/>
              <a:t>주유하지</a:t>
            </a:r>
            <a:r>
              <a:rPr sz="2800" dirty="0"/>
              <a:t> </a:t>
            </a:r>
            <a:r>
              <a:rPr sz="2800" dirty="0" err="1"/>
              <a:t>않습니다</a:t>
            </a:r>
            <a:r>
              <a:rPr sz="2800" dirty="0"/>
              <a:t>.</a:t>
            </a:r>
          </a:p>
          <a:p>
            <a:r>
              <a:rPr sz="2800" dirty="0" err="1"/>
              <a:t>승인된</a:t>
            </a:r>
            <a:r>
              <a:rPr sz="2800" dirty="0"/>
              <a:t> </a:t>
            </a:r>
            <a:r>
              <a:rPr sz="2800" dirty="0" err="1"/>
              <a:t>제품만</a:t>
            </a:r>
            <a:r>
              <a:rPr sz="2800" dirty="0"/>
              <a:t> </a:t>
            </a:r>
            <a:r>
              <a:rPr sz="2800" dirty="0" err="1"/>
              <a:t>사용합니다</a:t>
            </a:r>
            <a:r>
              <a:rPr sz="2800" dirty="0"/>
              <a:t>.</a:t>
            </a:r>
          </a:p>
          <a:p>
            <a:r>
              <a:rPr sz="2800" dirty="0" err="1"/>
              <a:t>사용</a:t>
            </a:r>
            <a:r>
              <a:rPr sz="2800" dirty="0"/>
              <a:t> 후 </a:t>
            </a:r>
            <a:r>
              <a:rPr sz="2800" dirty="0" err="1"/>
              <a:t>전원을</a:t>
            </a:r>
            <a:r>
              <a:rPr sz="2800" dirty="0"/>
              <a:t> </a:t>
            </a:r>
            <a:r>
              <a:rPr sz="2800" dirty="0" err="1"/>
              <a:t>끕니다</a:t>
            </a:r>
            <a:r>
              <a:rPr sz="2800" dirty="0"/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1" y="5018257"/>
            <a:ext cx="7337318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전기</a:t>
            </a:r>
            <a:r>
              <a:rPr dirty="0"/>
              <a:t> </a:t>
            </a:r>
            <a:r>
              <a:rPr dirty="0" err="1"/>
              <a:t>화재</a:t>
            </a:r>
            <a:r>
              <a:rPr dirty="0"/>
              <a:t> </a:t>
            </a:r>
            <a:r>
              <a:rPr dirty="0" err="1"/>
              <a:t>예방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문어발식</a:t>
            </a:r>
            <a:r>
              <a:rPr sz="2800" dirty="0"/>
              <a:t> </a:t>
            </a:r>
            <a:r>
              <a:rPr sz="2800" dirty="0" err="1"/>
              <a:t>콘센트</a:t>
            </a:r>
            <a:r>
              <a:rPr sz="2800" dirty="0"/>
              <a:t> </a:t>
            </a:r>
            <a:r>
              <a:rPr sz="2800" dirty="0" err="1"/>
              <a:t>사용을</a:t>
            </a:r>
            <a:r>
              <a:rPr sz="2800" dirty="0"/>
              <a:t> </a:t>
            </a:r>
            <a:r>
              <a:rPr sz="2800" dirty="0" err="1"/>
              <a:t>금지합니다</a:t>
            </a:r>
            <a:r>
              <a:rPr sz="2800" dirty="0"/>
              <a:t>.</a:t>
            </a:r>
          </a:p>
          <a:p>
            <a:r>
              <a:rPr sz="2800" dirty="0" err="1"/>
              <a:t>전선</a:t>
            </a:r>
            <a:r>
              <a:rPr sz="2800" dirty="0"/>
              <a:t> </a:t>
            </a:r>
            <a:r>
              <a:rPr sz="2800" dirty="0" err="1"/>
              <a:t>손상</a:t>
            </a:r>
            <a:r>
              <a:rPr sz="2800" dirty="0"/>
              <a:t> </a:t>
            </a:r>
            <a:r>
              <a:rPr sz="2800" dirty="0" err="1"/>
              <a:t>여부를</a:t>
            </a:r>
            <a:r>
              <a:rPr sz="2800" dirty="0"/>
              <a:t> </a:t>
            </a:r>
            <a:r>
              <a:rPr sz="2800" dirty="0" err="1"/>
              <a:t>확인합니다</a:t>
            </a:r>
            <a:r>
              <a:rPr sz="2800" dirty="0"/>
              <a:t>.</a:t>
            </a:r>
          </a:p>
          <a:p>
            <a:r>
              <a:rPr sz="2800" dirty="0" err="1"/>
              <a:t>사용하지</a:t>
            </a:r>
            <a:r>
              <a:rPr sz="2800" dirty="0"/>
              <a:t> </a:t>
            </a:r>
            <a:r>
              <a:rPr sz="2800" dirty="0" err="1"/>
              <a:t>않는</a:t>
            </a:r>
            <a:r>
              <a:rPr sz="2800" dirty="0"/>
              <a:t> </a:t>
            </a:r>
            <a:r>
              <a:rPr sz="2800" dirty="0" err="1"/>
              <a:t>기기는</a:t>
            </a:r>
            <a:r>
              <a:rPr sz="2800" dirty="0"/>
              <a:t> </a:t>
            </a:r>
            <a:r>
              <a:rPr sz="2800" dirty="0" err="1"/>
              <a:t>플러그를</a:t>
            </a:r>
            <a:r>
              <a:rPr sz="2800" dirty="0"/>
              <a:t> </a:t>
            </a:r>
            <a:r>
              <a:rPr sz="2800" dirty="0" err="1"/>
              <a:t>뽑습니다</a:t>
            </a:r>
            <a:r>
              <a:rPr sz="2800" dirty="0"/>
              <a:t>.</a:t>
            </a:r>
          </a:p>
          <a:p>
            <a:r>
              <a:rPr sz="2800" dirty="0" err="1"/>
              <a:t>누전차단기를</a:t>
            </a:r>
            <a:r>
              <a:rPr sz="2800" dirty="0"/>
              <a:t> </a:t>
            </a:r>
            <a:r>
              <a:rPr sz="2800" dirty="0" err="1"/>
              <a:t>점검합니다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08" y="4674679"/>
            <a:ext cx="7018384" cy="2183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소화기</a:t>
            </a:r>
            <a:r>
              <a:rPr dirty="0"/>
              <a:t> </a:t>
            </a:r>
            <a:r>
              <a:rPr dirty="0" err="1"/>
              <a:t>사용</a:t>
            </a:r>
            <a:r>
              <a:rPr dirty="0"/>
              <a:t> </a:t>
            </a:r>
            <a:r>
              <a:rPr dirty="0" err="1"/>
              <a:t>방법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화재</a:t>
            </a:r>
            <a:r>
              <a:rPr sz="2800" dirty="0"/>
              <a:t> </a:t>
            </a:r>
            <a:r>
              <a:rPr sz="2800" dirty="0" err="1"/>
              <a:t>발견</a:t>
            </a:r>
            <a:r>
              <a:rPr sz="2800" dirty="0"/>
              <a:t> 시 </a:t>
            </a:r>
            <a:r>
              <a:rPr lang="ko-KR" altLang="en-US" sz="2800" dirty="0" err="1" smtClean="0"/>
              <a:t>당황하지말고</a:t>
            </a:r>
            <a:r>
              <a:rPr lang="ko-KR" altLang="en-US" sz="2800" dirty="0" smtClean="0"/>
              <a:t> </a:t>
            </a:r>
            <a:r>
              <a:rPr sz="2800" dirty="0" smtClean="0"/>
              <a:t>큰 </a:t>
            </a:r>
            <a:r>
              <a:rPr sz="2800" dirty="0" err="1"/>
              <a:t>소리로</a:t>
            </a:r>
            <a:r>
              <a:rPr sz="2800" dirty="0"/>
              <a:t> </a:t>
            </a:r>
            <a:r>
              <a:rPr sz="2800" dirty="0" err="1"/>
              <a:t>알립니다</a:t>
            </a:r>
            <a:r>
              <a:rPr sz="2800" dirty="0"/>
              <a:t>.</a:t>
            </a:r>
          </a:p>
          <a:p>
            <a:r>
              <a:rPr lang="ko-KR" altLang="en-US" sz="2800" dirty="0" smtClean="0"/>
              <a:t>가급적</a:t>
            </a:r>
            <a:r>
              <a:rPr sz="2800" dirty="0" smtClean="0"/>
              <a:t> </a:t>
            </a:r>
            <a:r>
              <a:rPr lang="ko-KR" altLang="en-US" sz="2800" dirty="0" smtClean="0"/>
              <a:t>가까이 가서 안전핀을 뽑고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불의 </a:t>
            </a:r>
            <a:r>
              <a:rPr sz="2800" dirty="0" err="1" smtClean="0"/>
              <a:t>아래쪽을</a:t>
            </a:r>
            <a:r>
              <a:rPr sz="2800" dirty="0" smtClean="0"/>
              <a:t> </a:t>
            </a:r>
            <a:r>
              <a:rPr sz="2800" dirty="0" err="1"/>
              <a:t>향해</a:t>
            </a:r>
            <a:r>
              <a:rPr sz="2800" dirty="0"/>
              <a:t> </a:t>
            </a:r>
            <a:r>
              <a:rPr sz="2800" dirty="0" err="1"/>
              <a:t>분사합니다</a:t>
            </a:r>
            <a:r>
              <a:rPr sz="2800" dirty="0"/>
              <a:t>.</a:t>
            </a:r>
          </a:p>
          <a:p>
            <a:r>
              <a:rPr lang="ko-KR" altLang="en-US" sz="2800" dirty="0" smtClean="0"/>
              <a:t>빗자루로 마당을 쓸 듯이 앞에서부터 불을 끕니다</a:t>
            </a:r>
            <a:r>
              <a:rPr lang="en-US" altLang="ko-KR" sz="2800" dirty="0" smtClean="0"/>
              <a:t>.</a:t>
            </a:r>
            <a:endParaRPr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18777"/>
          <a:stretch/>
        </p:blipFill>
        <p:spPr>
          <a:xfrm>
            <a:off x="1667659" y="4171891"/>
            <a:ext cx="5808681" cy="257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한랭질환이란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추위로</a:t>
            </a:r>
            <a:r>
              <a:rPr sz="2800" dirty="0"/>
              <a:t> </a:t>
            </a:r>
            <a:r>
              <a:rPr sz="2800" dirty="0" err="1"/>
              <a:t>인해</a:t>
            </a:r>
            <a:r>
              <a:rPr sz="2800" dirty="0"/>
              <a:t> </a:t>
            </a:r>
            <a:r>
              <a:rPr sz="2800" dirty="0" err="1"/>
              <a:t>발생하는</a:t>
            </a:r>
            <a:r>
              <a:rPr sz="2800" dirty="0"/>
              <a:t> </a:t>
            </a:r>
            <a:r>
              <a:rPr sz="2800" dirty="0" err="1"/>
              <a:t>질병입니다</a:t>
            </a:r>
            <a:r>
              <a:rPr sz="2800" dirty="0"/>
              <a:t>.</a:t>
            </a:r>
          </a:p>
          <a:p>
            <a:r>
              <a:rPr sz="2800" dirty="0" err="1"/>
              <a:t>저체온증</a:t>
            </a:r>
            <a:r>
              <a:rPr sz="2800" dirty="0"/>
              <a:t>, </a:t>
            </a:r>
            <a:r>
              <a:rPr sz="2800" dirty="0" err="1"/>
              <a:t>동상이</a:t>
            </a:r>
            <a:r>
              <a:rPr sz="2800" dirty="0"/>
              <a:t> </a:t>
            </a:r>
            <a:r>
              <a:rPr sz="2800" dirty="0" err="1"/>
              <a:t>대표적입니다</a:t>
            </a:r>
            <a:r>
              <a:rPr sz="2800" dirty="0"/>
              <a:t>.</a:t>
            </a:r>
          </a:p>
          <a:p>
            <a:r>
              <a:rPr sz="2800" dirty="0" err="1"/>
              <a:t>겨울철</a:t>
            </a:r>
            <a:r>
              <a:rPr sz="2800" dirty="0"/>
              <a:t> </a:t>
            </a:r>
            <a:r>
              <a:rPr sz="2800" dirty="0" err="1"/>
              <a:t>야외</a:t>
            </a:r>
            <a:r>
              <a:rPr sz="2800" dirty="0"/>
              <a:t> </a:t>
            </a:r>
            <a:r>
              <a:rPr sz="2800" dirty="0" err="1"/>
              <a:t>작업자는</a:t>
            </a:r>
            <a:r>
              <a:rPr sz="2800" dirty="0"/>
              <a:t> </a:t>
            </a:r>
            <a:r>
              <a:rPr sz="2800" dirty="0" err="1"/>
              <a:t>특히</a:t>
            </a:r>
            <a:r>
              <a:rPr sz="2800" dirty="0"/>
              <a:t> </a:t>
            </a:r>
            <a:r>
              <a:rPr sz="2800" dirty="0" err="1"/>
              <a:t>위험합니다</a:t>
            </a:r>
            <a:r>
              <a:rPr sz="2800" dirty="0"/>
              <a:t>.</a:t>
            </a:r>
          </a:p>
          <a:p>
            <a:r>
              <a:rPr sz="2800" dirty="0" err="1"/>
              <a:t>초기</a:t>
            </a:r>
            <a:r>
              <a:rPr sz="2800" dirty="0"/>
              <a:t> </a:t>
            </a:r>
            <a:r>
              <a:rPr sz="2800" dirty="0" err="1"/>
              <a:t>대처가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4" y="4332775"/>
            <a:ext cx="7261412" cy="241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저체온증</a:t>
            </a:r>
            <a:r>
              <a:rPr dirty="0"/>
              <a:t> </a:t>
            </a:r>
            <a:r>
              <a:rPr dirty="0" err="1"/>
              <a:t>증상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심한</a:t>
            </a:r>
            <a:r>
              <a:rPr sz="2800" dirty="0"/>
              <a:t> </a:t>
            </a:r>
            <a:r>
              <a:rPr sz="2800" dirty="0" err="1"/>
              <a:t>떨림과</a:t>
            </a:r>
            <a:r>
              <a:rPr sz="2800" dirty="0"/>
              <a:t> </a:t>
            </a:r>
            <a:r>
              <a:rPr sz="2800" dirty="0" err="1"/>
              <a:t>말이</a:t>
            </a:r>
            <a:r>
              <a:rPr sz="2800" dirty="0"/>
              <a:t> </a:t>
            </a:r>
            <a:r>
              <a:rPr sz="2800" dirty="0" err="1"/>
              <a:t>어눌해짐</a:t>
            </a:r>
            <a:endParaRPr sz="2800" dirty="0"/>
          </a:p>
          <a:p>
            <a:r>
              <a:rPr sz="2800" dirty="0" err="1"/>
              <a:t>판단력</a:t>
            </a:r>
            <a:r>
              <a:rPr sz="2800" dirty="0"/>
              <a:t> </a:t>
            </a:r>
            <a:r>
              <a:rPr sz="2800" dirty="0" err="1"/>
              <a:t>저하</a:t>
            </a:r>
            <a:endParaRPr sz="2800" dirty="0"/>
          </a:p>
          <a:p>
            <a:r>
              <a:rPr sz="2800" dirty="0" err="1"/>
              <a:t>심한</a:t>
            </a:r>
            <a:r>
              <a:rPr sz="2800" dirty="0"/>
              <a:t> </a:t>
            </a:r>
            <a:r>
              <a:rPr sz="2800" dirty="0" err="1"/>
              <a:t>경우</a:t>
            </a:r>
            <a:r>
              <a:rPr sz="2800" dirty="0"/>
              <a:t> </a:t>
            </a:r>
            <a:r>
              <a:rPr sz="2800" dirty="0" err="1"/>
              <a:t>의식</a:t>
            </a:r>
            <a:r>
              <a:rPr sz="2800" dirty="0"/>
              <a:t> </a:t>
            </a:r>
            <a:r>
              <a:rPr sz="2800" dirty="0" err="1"/>
              <a:t>저하</a:t>
            </a:r>
            <a:endParaRPr sz="2800" dirty="0"/>
          </a:p>
          <a:p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조치가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2" y="3971492"/>
            <a:ext cx="7405756" cy="27585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49958" t="39253" r="47427" b="56847"/>
          <a:stretch/>
        </p:blipFill>
        <p:spPr>
          <a:xfrm>
            <a:off x="6702014" y="4905486"/>
            <a:ext cx="193637" cy="107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동상</a:t>
            </a:r>
            <a:r>
              <a:rPr dirty="0"/>
              <a:t> </a:t>
            </a:r>
            <a:r>
              <a:rPr dirty="0" err="1"/>
              <a:t>증상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손발</a:t>
            </a:r>
            <a:r>
              <a:rPr sz="2800" dirty="0"/>
              <a:t> </a:t>
            </a:r>
            <a:r>
              <a:rPr sz="2800" dirty="0" err="1"/>
              <a:t>감각이</a:t>
            </a:r>
            <a:r>
              <a:rPr sz="2800" dirty="0"/>
              <a:t> </a:t>
            </a:r>
            <a:r>
              <a:rPr sz="2800" dirty="0" err="1" smtClean="0"/>
              <a:t>둔해</a:t>
            </a:r>
            <a:r>
              <a:rPr lang="ko-KR" altLang="en-US" sz="2800" dirty="0" smtClean="0"/>
              <a:t>지고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판단력이 떨어집니다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smtClean="0"/>
              <a:t>떨림이 </a:t>
            </a:r>
            <a:r>
              <a:rPr lang="ko-KR" altLang="en-US" sz="2800" dirty="0" err="1" smtClean="0"/>
              <a:t>격력해지거나</a:t>
            </a:r>
            <a:r>
              <a:rPr lang="ko-KR" altLang="en-US" sz="2800" dirty="0" smtClean="0"/>
              <a:t> 피로감이 생깁니다</a:t>
            </a:r>
            <a:r>
              <a:rPr lang="en-US" altLang="ko-KR" sz="2800" dirty="0" smtClean="0"/>
              <a:t>.</a:t>
            </a:r>
          </a:p>
          <a:p>
            <a:r>
              <a:rPr sz="2800" dirty="0" err="1" smtClean="0"/>
              <a:t>피부색</a:t>
            </a:r>
            <a:r>
              <a:rPr sz="2800" dirty="0" smtClean="0"/>
              <a:t> </a:t>
            </a:r>
            <a:r>
              <a:rPr sz="2800" dirty="0" err="1"/>
              <a:t>변화가</a:t>
            </a:r>
            <a:r>
              <a:rPr sz="2800" dirty="0"/>
              <a:t> </a:t>
            </a:r>
            <a:r>
              <a:rPr sz="2800" dirty="0" err="1"/>
              <a:t>나타납니다</a:t>
            </a:r>
            <a:r>
              <a:rPr sz="2800" dirty="0"/>
              <a:t>.</a:t>
            </a:r>
          </a:p>
          <a:p>
            <a:r>
              <a:rPr sz="2800" dirty="0" err="1"/>
              <a:t>통증이</a:t>
            </a:r>
            <a:r>
              <a:rPr sz="2800" dirty="0"/>
              <a:t> </a:t>
            </a:r>
            <a:r>
              <a:rPr sz="2800" dirty="0" err="1"/>
              <a:t>없다고</a:t>
            </a:r>
            <a:r>
              <a:rPr sz="2800" dirty="0"/>
              <a:t> </a:t>
            </a:r>
            <a:r>
              <a:rPr sz="2800" dirty="0" err="1"/>
              <a:t>방심하면</a:t>
            </a:r>
            <a:r>
              <a:rPr sz="2800" dirty="0"/>
              <a:t> 안 </a:t>
            </a:r>
            <a:r>
              <a:rPr sz="2800" dirty="0" err="1"/>
              <a:t>됩니다</a:t>
            </a:r>
            <a:r>
              <a:rPr sz="2800" dirty="0" smtClean="0"/>
              <a:t>.</a:t>
            </a:r>
            <a:endParaRPr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33" y="4259207"/>
            <a:ext cx="7049575" cy="24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한랭질환</a:t>
            </a:r>
            <a:r>
              <a:rPr dirty="0"/>
              <a:t> </a:t>
            </a:r>
            <a:r>
              <a:rPr dirty="0" err="1"/>
              <a:t>예방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옷을</a:t>
            </a:r>
            <a:r>
              <a:rPr sz="2800" dirty="0"/>
              <a:t> </a:t>
            </a:r>
            <a:r>
              <a:rPr sz="2800" dirty="0" err="1"/>
              <a:t>여러</a:t>
            </a:r>
            <a:r>
              <a:rPr sz="2800" dirty="0"/>
              <a:t> 겹 </a:t>
            </a:r>
            <a:r>
              <a:rPr sz="2800" dirty="0" err="1"/>
              <a:t>착용합니다</a:t>
            </a:r>
            <a:r>
              <a:rPr sz="2800" dirty="0"/>
              <a:t>.</a:t>
            </a:r>
          </a:p>
          <a:p>
            <a:r>
              <a:rPr sz="2800" dirty="0" err="1"/>
              <a:t>장갑</a:t>
            </a:r>
            <a:r>
              <a:rPr sz="2800" dirty="0"/>
              <a:t>, </a:t>
            </a:r>
            <a:r>
              <a:rPr sz="2800" dirty="0" err="1"/>
              <a:t>모자</a:t>
            </a:r>
            <a:r>
              <a:rPr sz="2800" dirty="0"/>
              <a:t>, </a:t>
            </a:r>
            <a:r>
              <a:rPr sz="2800" dirty="0" err="1"/>
              <a:t>목도리를</a:t>
            </a:r>
            <a:r>
              <a:rPr sz="2800" dirty="0"/>
              <a:t> </a:t>
            </a:r>
            <a:r>
              <a:rPr sz="2800" dirty="0" err="1"/>
              <a:t>착용합니다</a:t>
            </a:r>
            <a:r>
              <a:rPr sz="2800" dirty="0"/>
              <a:t>.</a:t>
            </a:r>
          </a:p>
          <a:p>
            <a:r>
              <a:rPr sz="2800" dirty="0" err="1"/>
              <a:t>추울</a:t>
            </a:r>
            <a:r>
              <a:rPr sz="2800" dirty="0"/>
              <a:t> </a:t>
            </a:r>
            <a:r>
              <a:rPr sz="2800" dirty="0" err="1"/>
              <a:t>때는</a:t>
            </a:r>
            <a:r>
              <a:rPr sz="2800" dirty="0"/>
              <a:t> </a:t>
            </a:r>
            <a:r>
              <a:rPr sz="2800" dirty="0" err="1"/>
              <a:t>휴식합니다</a:t>
            </a:r>
            <a:r>
              <a:rPr sz="2800" dirty="0"/>
              <a:t>.</a:t>
            </a:r>
          </a:p>
          <a:p>
            <a:r>
              <a:rPr sz="2800" dirty="0"/>
              <a:t>몸 </a:t>
            </a:r>
            <a:r>
              <a:rPr sz="2800" dirty="0" err="1"/>
              <a:t>이상</a:t>
            </a:r>
            <a:r>
              <a:rPr sz="2800" dirty="0"/>
              <a:t> 시 </a:t>
            </a:r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보고합니다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16" y="4207821"/>
            <a:ext cx="6829768" cy="2347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차량</a:t>
            </a:r>
            <a:r>
              <a:rPr dirty="0"/>
              <a:t> </a:t>
            </a:r>
            <a:r>
              <a:rPr dirty="0" err="1"/>
              <a:t>사고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눈길에서는</a:t>
            </a:r>
            <a:r>
              <a:rPr sz="2800" dirty="0"/>
              <a:t> </a:t>
            </a:r>
            <a:r>
              <a:rPr sz="2800" dirty="0" err="1"/>
              <a:t>제동거리가</a:t>
            </a:r>
            <a:r>
              <a:rPr sz="2800" dirty="0"/>
              <a:t> </a:t>
            </a:r>
            <a:r>
              <a:rPr sz="2800" dirty="0" err="1"/>
              <a:t>증가합니다</a:t>
            </a:r>
            <a:r>
              <a:rPr sz="2800" dirty="0"/>
              <a:t>.</a:t>
            </a:r>
          </a:p>
          <a:p>
            <a:r>
              <a:rPr sz="2800" dirty="0" err="1"/>
              <a:t>급출발과</a:t>
            </a:r>
            <a:r>
              <a:rPr sz="2800" dirty="0"/>
              <a:t> </a:t>
            </a:r>
            <a:r>
              <a:rPr sz="2800" dirty="0" err="1"/>
              <a:t>급제동은</a:t>
            </a:r>
            <a:r>
              <a:rPr sz="2800" dirty="0"/>
              <a:t> </a:t>
            </a:r>
            <a:r>
              <a:rPr sz="2800" dirty="0" err="1"/>
              <a:t>위험합니다</a:t>
            </a:r>
            <a:r>
              <a:rPr sz="2800" dirty="0"/>
              <a:t>.</a:t>
            </a:r>
          </a:p>
          <a:p>
            <a:r>
              <a:rPr sz="2800" dirty="0" err="1"/>
              <a:t>출퇴근길에도</a:t>
            </a:r>
            <a:r>
              <a:rPr sz="2800" dirty="0"/>
              <a:t> </a:t>
            </a:r>
            <a:r>
              <a:rPr sz="2800" dirty="0" err="1"/>
              <a:t>주의가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  <a:p>
            <a:r>
              <a:rPr sz="2800" dirty="0" err="1"/>
              <a:t>여유</a:t>
            </a:r>
            <a:r>
              <a:rPr sz="2800" dirty="0"/>
              <a:t> </a:t>
            </a:r>
            <a:r>
              <a:rPr sz="2800" dirty="0" err="1"/>
              <a:t>있는</a:t>
            </a:r>
            <a:r>
              <a:rPr sz="2800" dirty="0"/>
              <a:t> </a:t>
            </a:r>
            <a:r>
              <a:rPr sz="2800" dirty="0" err="1"/>
              <a:t>운전이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44" y="4557023"/>
            <a:ext cx="6909511" cy="202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눈길</a:t>
            </a:r>
            <a:r>
              <a:rPr dirty="0"/>
              <a:t> </a:t>
            </a:r>
            <a:r>
              <a:rPr dirty="0" err="1"/>
              <a:t>운전</a:t>
            </a:r>
            <a:r>
              <a:rPr dirty="0"/>
              <a:t> </a:t>
            </a:r>
            <a:r>
              <a:rPr dirty="0" err="1"/>
              <a:t>요령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천천히</a:t>
            </a:r>
            <a:r>
              <a:rPr sz="2800" dirty="0"/>
              <a:t> </a:t>
            </a:r>
            <a:r>
              <a:rPr sz="2800" dirty="0" err="1"/>
              <a:t>출발합니다</a:t>
            </a:r>
            <a:r>
              <a:rPr sz="2800" dirty="0"/>
              <a:t>.</a:t>
            </a:r>
          </a:p>
          <a:p>
            <a:r>
              <a:rPr sz="2800" dirty="0" err="1"/>
              <a:t>안전거리를</a:t>
            </a:r>
            <a:r>
              <a:rPr sz="2800" dirty="0"/>
              <a:t> </a:t>
            </a:r>
            <a:r>
              <a:rPr sz="2800" dirty="0" err="1"/>
              <a:t>확보합니다</a:t>
            </a:r>
            <a:r>
              <a:rPr sz="2800" dirty="0"/>
              <a:t>.</a:t>
            </a:r>
          </a:p>
          <a:p>
            <a:r>
              <a:rPr sz="2800" dirty="0" err="1"/>
              <a:t>엔진브레이크를</a:t>
            </a:r>
            <a:r>
              <a:rPr sz="2800" dirty="0"/>
              <a:t> </a:t>
            </a:r>
            <a:r>
              <a:rPr sz="2800" dirty="0" err="1"/>
              <a:t>활용합니다</a:t>
            </a:r>
            <a:r>
              <a:rPr sz="2800" dirty="0"/>
              <a:t>.</a:t>
            </a:r>
          </a:p>
          <a:p>
            <a:r>
              <a:rPr sz="2800" dirty="0" err="1"/>
              <a:t>무리한</a:t>
            </a:r>
            <a:r>
              <a:rPr sz="2800" dirty="0"/>
              <a:t> </a:t>
            </a:r>
            <a:r>
              <a:rPr sz="2800" dirty="0" err="1"/>
              <a:t>운전을</a:t>
            </a:r>
            <a:r>
              <a:rPr sz="2800" dirty="0"/>
              <a:t> </a:t>
            </a:r>
            <a:r>
              <a:rPr sz="2800" dirty="0" err="1"/>
              <a:t>피합니다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44" y="4557023"/>
            <a:ext cx="6909511" cy="202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47700"/>
            <a:ext cx="9144000" cy="1473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47701"/>
            <a:ext cx="8229600" cy="147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동절기 재해예방</a:t>
            </a:r>
            <a:endParaRPr lang="ko-KR" altLang="en-US" sz="54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6105715"/>
            <a:ext cx="2540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647700"/>
            <a:ext cx="9144000" cy="1473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47701"/>
            <a:ext cx="8229600" cy="1473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dirty="0"/>
              <a:t>뇌</a:t>
            </a:r>
            <a:r>
              <a:rPr lang="en-US" altLang="ko-KR" sz="5400" dirty="0"/>
              <a:t>·</a:t>
            </a:r>
            <a:r>
              <a:rPr lang="ko-KR" altLang="en-US" sz="5400" dirty="0" err="1"/>
              <a:t>심혈관질환예방</a:t>
            </a:r>
            <a:endParaRPr lang="ko-KR" altLang="en-US" sz="54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6105715"/>
            <a:ext cx="2540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5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뇌·심혈관질환이란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뇌졸중</a:t>
            </a:r>
            <a:r>
              <a:rPr sz="2800" dirty="0"/>
              <a:t>, </a:t>
            </a:r>
            <a:r>
              <a:rPr sz="2800" dirty="0" err="1"/>
              <a:t>심근경색</a:t>
            </a:r>
            <a:r>
              <a:rPr sz="2800" dirty="0"/>
              <a:t> </a:t>
            </a:r>
            <a:r>
              <a:rPr sz="2800" dirty="0" err="1"/>
              <a:t>등이</a:t>
            </a:r>
            <a:r>
              <a:rPr sz="2800" dirty="0"/>
              <a:t> </a:t>
            </a:r>
            <a:r>
              <a:rPr sz="2800" dirty="0" err="1"/>
              <a:t>해당됩니다</a:t>
            </a:r>
            <a:r>
              <a:rPr sz="2800" dirty="0"/>
              <a:t>.</a:t>
            </a:r>
          </a:p>
          <a:p>
            <a:r>
              <a:rPr sz="2800" dirty="0" err="1"/>
              <a:t>갑자기</a:t>
            </a:r>
            <a:r>
              <a:rPr sz="2800" dirty="0"/>
              <a:t> </a:t>
            </a:r>
            <a:r>
              <a:rPr sz="2800" dirty="0" err="1"/>
              <a:t>발생하며</a:t>
            </a:r>
            <a:r>
              <a:rPr sz="2800" dirty="0"/>
              <a:t> </a:t>
            </a:r>
            <a:r>
              <a:rPr sz="2800" dirty="0" err="1"/>
              <a:t>위험합니다</a:t>
            </a:r>
            <a:r>
              <a:rPr sz="2800" dirty="0"/>
              <a:t>.</a:t>
            </a:r>
          </a:p>
          <a:p>
            <a:r>
              <a:rPr sz="2800" dirty="0" err="1"/>
              <a:t>빠른</a:t>
            </a:r>
            <a:r>
              <a:rPr sz="2800" dirty="0"/>
              <a:t> </a:t>
            </a:r>
            <a:r>
              <a:rPr sz="2800" dirty="0" err="1"/>
              <a:t>대응이</a:t>
            </a:r>
            <a:r>
              <a:rPr sz="2800" dirty="0"/>
              <a:t> </a:t>
            </a:r>
            <a:r>
              <a:rPr sz="2800" dirty="0" err="1"/>
              <a:t>생명을</a:t>
            </a:r>
            <a:r>
              <a:rPr sz="2800" dirty="0"/>
              <a:t> </a:t>
            </a:r>
            <a:r>
              <a:rPr sz="2800" dirty="0" err="1"/>
              <a:t>좌우합니다</a:t>
            </a:r>
            <a:r>
              <a:rPr sz="2800" dirty="0"/>
              <a:t>.</a:t>
            </a:r>
          </a:p>
          <a:p>
            <a:r>
              <a:rPr sz="2800" dirty="0" err="1"/>
              <a:t>예방이</a:t>
            </a:r>
            <a:r>
              <a:rPr sz="2800" dirty="0"/>
              <a:t> </a:t>
            </a:r>
            <a:r>
              <a:rPr sz="2800" dirty="0" err="1"/>
              <a:t>가장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66" y="4069595"/>
            <a:ext cx="6832068" cy="245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위험</a:t>
            </a:r>
            <a:r>
              <a:rPr dirty="0"/>
              <a:t> </a:t>
            </a:r>
            <a:r>
              <a:rPr dirty="0" err="1"/>
              <a:t>증가</a:t>
            </a:r>
            <a:r>
              <a:rPr dirty="0"/>
              <a:t> </a:t>
            </a:r>
            <a:r>
              <a:rPr dirty="0" err="1"/>
              <a:t>이유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추위로</a:t>
            </a:r>
            <a:r>
              <a:rPr sz="2800" dirty="0"/>
              <a:t> </a:t>
            </a:r>
            <a:r>
              <a:rPr sz="2800" dirty="0" err="1"/>
              <a:t>혈관이</a:t>
            </a:r>
            <a:r>
              <a:rPr sz="2800" dirty="0"/>
              <a:t> </a:t>
            </a:r>
            <a:r>
              <a:rPr sz="2800" dirty="0" err="1"/>
              <a:t>수축합니다</a:t>
            </a:r>
            <a:r>
              <a:rPr sz="2800" dirty="0"/>
              <a:t>.</a:t>
            </a:r>
          </a:p>
          <a:p>
            <a:r>
              <a:rPr sz="2800" dirty="0" err="1"/>
              <a:t>혈압이</a:t>
            </a:r>
            <a:r>
              <a:rPr sz="2800" dirty="0"/>
              <a:t> </a:t>
            </a:r>
            <a:r>
              <a:rPr sz="2800" dirty="0" err="1"/>
              <a:t>상승할</a:t>
            </a:r>
            <a:r>
              <a:rPr sz="2800" dirty="0"/>
              <a:t> 수 </a:t>
            </a:r>
            <a:r>
              <a:rPr sz="2800" dirty="0" err="1"/>
              <a:t>있습니다</a:t>
            </a:r>
            <a:r>
              <a:rPr sz="2800" dirty="0"/>
              <a:t>.</a:t>
            </a:r>
          </a:p>
          <a:p>
            <a:r>
              <a:rPr sz="2800" dirty="0" err="1"/>
              <a:t>아침</a:t>
            </a:r>
            <a:r>
              <a:rPr sz="2800" dirty="0"/>
              <a:t> </a:t>
            </a:r>
            <a:r>
              <a:rPr sz="2800" dirty="0" err="1"/>
              <a:t>시간대가</a:t>
            </a:r>
            <a:r>
              <a:rPr sz="2800" dirty="0"/>
              <a:t> </a:t>
            </a:r>
            <a:r>
              <a:rPr sz="2800" dirty="0" err="1"/>
              <a:t>특히</a:t>
            </a:r>
            <a:r>
              <a:rPr sz="2800" dirty="0"/>
              <a:t> </a:t>
            </a:r>
            <a:r>
              <a:rPr sz="2800" dirty="0" err="1"/>
              <a:t>위험합니다</a:t>
            </a:r>
            <a:r>
              <a:rPr sz="2800" dirty="0"/>
              <a:t>.</a:t>
            </a:r>
          </a:p>
          <a:p>
            <a:r>
              <a:rPr sz="2800" dirty="0" err="1"/>
              <a:t>겨울철</a:t>
            </a:r>
            <a:r>
              <a:rPr sz="2800" dirty="0"/>
              <a:t> </a:t>
            </a:r>
            <a:r>
              <a:rPr sz="2800" dirty="0" err="1"/>
              <a:t>건강</a:t>
            </a:r>
            <a:r>
              <a:rPr sz="2800" dirty="0"/>
              <a:t> </a:t>
            </a:r>
            <a:r>
              <a:rPr sz="2800" dirty="0" err="1"/>
              <a:t>관리가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87" y="4232674"/>
            <a:ext cx="6640946" cy="262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주의</a:t>
            </a:r>
            <a:r>
              <a:rPr dirty="0"/>
              <a:t> </a:t>
            </a:r>
            <a:r>
              <a:rPr dirty="0" err="1"/>
              <a:t>대상</a:t>
            </a:r>
            <a:r>
              <a:rPr dirty="0"/>
              <a:t> </a:t>
            </a:r>
            <a:r>
              <a:rPr dirty="0" err="1"/>
              <a:t>근로자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고혈압이나</a:t>
            </a:r>
            <a:r>
              <a:rPr sz="2800" dirty="0"/>
              <a:t> </a:t>
            </a:r>
            <a:r>
              <a:rPr sz="2800" dirty="0" err="1"/>
              <a:t>당뇨가</a:t>
            </a:r>
            <a:r>
              <a:rPr sz="2800" dirty="0"/>
              <a:t> </a:t>
            </a:r>
            <a:r>
              <a:rPr sz="2800" dirty="0" err="1"/>
              <a:t>있는</a:t>
            </a:r>
            <a:r>
              <a:rPr sz="2800" dirty="0"/>
              <a:t> </a:t>
            </a:r>
            <a:r>
              <a:rPr sz="2800" dirty="0" err="1"/>
              <a:t>경우</a:t>
            </a:r>
            <a:endParaRPr sz="2800" dirty="0"/>
          </a:p>
          <a:p>
            <a:r>
              <a:rPr sz="2800" dirty="0" err="1"/>
              <a:t>흡연</a:t>
            </a:r>
            <a:r>
              <a:rPr sz="2800" dirty="0"/>
              <a:t>, </a:t>
            </a:r>
            <a:r>
              <a:rPr sz="2800" dirty="0" err="1"/>
              <a:t>과음</a:t>
            </a:r>
            <a:r>
              <a:rPr sz="2800" dirty="0"/>
              <a:t> </a:t>
            </a:r>
            <a:r>
              <a:rPr sz="2800" dirty="0" err="1"/>
              <a:t>습관</a:t>
            </a:r>
            <a:endParaRPr sz="2800" dirty="0"/>
          </a:p>
          <a:p>
            <a:r>
              <a:rPr sz="2800" dirty="0" err="1"/>
              <a:t>야간작업이나</a:t>
            </a:r>
            <a:r>
              <a:rPr sz="2800" dirty="0"/>
              <a:t> </a:t>
            </a:r>
            <a:r>
              <a:rPr sz="2800" dirty="0" err="1" smtClean="0"/>
              <a:t>과로</a:t>
            </a:r>
            <a:endParaRPr lang="en-US" sz="2800" dirty="0" smtClean="0"/>
          </a:p>
          <a:p>
            <a:r>
              <a:rPr lang="ko-KR" altLang="en-US" sz="2800" dirty="0" smtClean="0"/>
              <a:t>운동부족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비만</a:t>
            </a:r>
            <a:endParaRPr sz="2800" dirty="0"/>
          </a:p>
          <a:p>
            <a:r>
              <a:rPr sz="2800" dirty="0" err="1"/>
              <a:t>스스로</a:t>
            </a:r>
            <a:r>
              <a:rPr sz="2800" dirty="0"/>
              <a:t> </a:t>
            </a:r>
            <a:r>
              <a:rPr sz="2800" dirty="0" err="1"/>
              <a:t>건강을</a:t>
            </a:r>
            <a:r>
              <a:rPr sz="2800" dirty="0"/>
              <a:t> </a:t>
            </a:r>
            <a:r>
              <a:rPr sz="2800" dirty="0" err="1"/>
              <a:t>점검해야</a:t>
            </a:r>
            <a:r>
              <a:rPr sz="2800" dirty="0"/>
              <a:t> </a:t>
            </a:r>
            <a:r>
              <a:rPr sz="2800" dirty="0" err="1"/>
              <a:t>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49" y="4262541"/>
            <a:ext cx="6712638" cy="2595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1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전조</a:t>
            </a:r>
            <a:r>
              <a:rPr dirty="0"/>
              <a:t> </a:t>
            </a:r>
            <a:r>
              <a:rPr dirty="0" err="1"/>
              <a:t>증상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가슴</a:t>
            </a:r>
            <a:r>
              <a:rPr sz="2800" dirty="0"/>
              <a:t> </a:t>
            </a:r>
            <a:r>
              <a:rPr sz="2800" dirty="0" err="1"/>
              <a:t>통증</a:t>
            </a:r>
            <a:r>
              <a:rPr sz="2800" dirty="0"/>
              <a:t> </a:t>
            </a:r>
            <a:r>
              <a:rPr sz="2800" dirty="0" err="1"/>
              <a:t>또는</a:t>
            </a:r>
            <a:r>
              <a:rPr sz="2800" dirty="0"/>
              <a:t> </a:t>
            </a:r>
            <a:r>
              <a:rPr sz="2800" dirty="0" err="1"/>
              <a:t>답답함</a:t>
            </a:r>
            <a:endParaRPr sz="2800" dirty="0"/>
          </a:p>
          <a:p>
            <a:r>
              <a:rPr sz="2800" dirty="0" err="1"/>
              <a:t>어지럼증이나</a:t>
            </a:r>
            <a:r>
              <a:rPr sz="2800" dirty="0"/>
              <a:t> </a:t>
            </a:r>
            <a:r>
              <a:rPr sz="2800" dirty="0" err="1"/>
              <a:t>심한</a:t>
            </a:r>
            <a:r>
              <a:rPr sz="2800" dirty="0"/>
              <a:t> </a:t>
            </a:r>
            <a:r>
              <a:rPr sz="2800" dirty="0" err="1"/>
              <a:t>두통</a:t>
            </a:r>
            <a:endParaRPr sz="2800" dirty="0"/>
          </a:p>
          <a:p>
            <a:r>
              <a:rPr sz="2800" dirty="0" err="1"/>
              <a:t>한쪽</a:t>
            </a:r>
            <a:r>
              <a:rPr sz="2800" dirty="0"/>
              <a:t> </a:t>
            </a:r>
            <a:r>
              <a:rPr sz="2800" dirty="0" err="1"/>
              <a:t>팔다리</a:t>
            </a:r>
            <a:r>
              <a:rPr sz="2800" dirty="0"/>
              <a:t> 힘 </a:t>
            </a:r>
            <a:r>
              <a:rPr sz="2800" dirty="0" err="1"/>
              <a:t>빠짐</a:t>
            </a:r>
            <a:endParaRPr sz="2800" dirty="0"/>
          </a:p>
          <a:p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알리고</a:t>
            </a:r>
            <a:r>
              <a:rPr sz="2800" dirty="0"/>
              <a:t> </a:t>
            </a:r>
            <a:r>
              <a:rPr sz="2800" dirty="0" err="1"/>
              <a:t>조치해야</a:t>
            </a:r>
            <a:r>
              <a:rPr sz="2800" dirty="0"/>
              <a:t> </a:t>
            </a:r>
            <a:r>
              <a:rPr sz="2800" dirty="0" err="1"/>
              <a:t>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40" y="4267232"/>
            <a:ext cx="6500720" cy="259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증상</a:t>
            </a:r>
            <a:r>
              <a:rPr dirty="0"/>
              <a:t> </a:t>
            </a:r>
            <a:r>
              <a:rPr dirty="0" err="1"/>
              <a:t>발생</a:t>
            </a:r>
            <a:r>
              <a:rPr dirty="0"/>
              <a:t> 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작업을</a:t>
            </a:r>
            <a:r>
              <a:rPr sz="2800" dirty="0"/>
              <a:t> </a:t>
            </a:r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중단합니다</a:t>
            </a:r>
            <a:r>
              <a:rPr sz="2800" dirty="0"/>
              <a:t>.</a:t>
            </a:r>
          </a:p>
          <a:p>
            <a:r>
              <a:rPr sz="2800" dirty="0" err="1"/>
              <a:t>관리자에게</a:t>
            </a:r>
            <a:r>
              <a:rPr sz="2800" dirty="0"/>
              <a:t> </a:t>
            </a:r>
            <a:r>
              <a:rPr sz="2800" dirty="0" err="1"/>
              <a:t>바로</a:t>
            </a:r>
            <a:r>
              <a:rPr sz="2800" dirty="0"/>
              <a:t> </a:t>
            </a:r>
            <a:r>
              <a:rPr sz="2800" dirty="0" err="1"/>
              <a:t>알립니다</a:t>
            </a:r>
            <a:r>
              <a:rPr sz="2800" dirty="0"/>
              <a:t>.</a:t>
            </a:r>
          </a:p>
          <a:p>
            <a:r>
              <a:rPr sz="2800" dirty="0" err="1"/>
              <a:t>혼자</a:t>
            </a:r>
            <a:r>
              <a:rPr sz="2800" dirty="0"/>
              <a:t> </a:t>
            </a:r>
            <a:r>
              <a:rPr sz="2800" dirty="0" err="1"/>
              <a:t>참지</a:t>
            </a:r>
            <a:r>
              <a:rPr sz="2800" dirty="0"/>
              <a:t> </a:t>
            </a:r>
            <a:r>
              <a:rPr sz="2800" dirty="0" err="1"/>
              <a:t>않습니다</a:t>
            </a:r>
            <a:r>
              <a:rPr sz="2800" dirty="0"/>
              <a:t>.</a:t>
            </a:r>
          </a:p>
          <a:p>
            <a:r>
              <a:rPr sz="2800" dirty="0" err="1"/>
              <a:t>필요</a:t>
            </a:r>
            <a:r>
              <a:rPr sz="2800" dirty="0"/>
              <a:t> 시 </a:t>
            </a:r>
            <a:r>
              <a:rPr sz="2800" dirty="0" err="1"/>
              <a:t>병원으로</a:t>
            </a:r>
            <a:r>
              <a:rPr sz="2800" dirty="0"/>
              <a:t> </a:t>
            </a:r>
            <a:r>
              <a:rPr sz="2800" dirty="0" err="1"/>
              <a:t>이동합니다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60" y="4550485"/>
            <a:ext cx="6990419" cy="2205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건강진단</a:t>
            </a:r>
            <a:r>
              <a:rPr dirty="0"/>
              <a:t> </a:t>
            </a:r>
            <a:r>
              <a:rPr dirty="0" err="1"/>
              <a:t>중요성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질병을</a:t>
            </a:r>
            <a:r>
              <a:rPr sz="2800" dirty="0"/>
              <a:t> </a:t>
            </a:r>
            <a:r>
              <a:rPr sz="2800" dirty="0" err="1"/>
              <a:t>조기에</a:t>
            </a:r>
            <a:r>
              <a:rPr sz="2800" dirty="0"/>
              <a:t> </a:t>
            </a:r>
            <a:r>
              <a:rPr sz="2800" dirty="0" err="1"/>
              <a:t>발견하기</a:t>
            </a:r>
            <a:r>
              <a:rPr sz="2800" dirty="0"/>
              <a:t> </a:t>
            </a:r>
            <a:r>
              <a:rPr sz="2800" dirty="0" err="1"/>
              <a:t>위함입니다</a:t>
            </a:r>
            <a:r>
              <a:rPr sz="2800" dirty="0"/>
              <a:t>.</a:t>
            </a:r>
          </a:p>
          <a:p>
            <a:r>
              <a:rPr sz="2800" dirty="0" err="1"/>
              <a:t>증상이</a:t>
            </a:r>
            <a:r>
              <a:rPr sz="2800" dirty="0"/>
              <a:t> </a:t>
            </a:r>
            <a:r>
              <a:rPr sz="2800" dirty="0" err="1"/>
              <a:t>없어도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  <a:p>
            <a:r>
              <a:rPr sz="2800" dirty="0" err="1"/>
              <a:t>회사에서</a:t>
            </a:r>
            <a:r>
              <a:rPr sz="2800" dirty="0"/>
              <a:t> </a:t>
            </a:r>
            <a:r>
              <a:rPr sz="2800" dirty="0" err="1"/>
              <a:t>제공하는</a:t>
            </a:r>
            <a:r>
              <a:rPr sz="2800" dirty="0"/>
              <a:t> </a:t>
            </a:r>
            <a:r>
              <a:rPr sz="2800" dirty="0" err="1"/>
              <a:t>제도입니다</a:t>
            </a:r>
            <a:r>
              <a:rPr sz="2800" dirty="0"/>
              <a:t>.</a:t>
            </a:r>
          </a:p>
          <a:p>
            <a:r>
              <a:rPr sz="2800" dirty="0" err="1"/>
              <a:t>본인</a:t>
            </a:r>
            <a:r>
              <a:rPr sz="2800" dirty="0"/>
              <a:t> </a:t>
            </a:r>
            <a:r>
              <a:rPr sz="2800" dirty="0" err="1"/>
              <a:t>건강을</a:t>
            </a:r>
            <a:r>
              <a:rPr sz="2800" dirty="0"/>
              <a:t> </a:t>
            </a:r>
            <a:r>
              <a:rPr sz="2800" dirty="0" err="1"/>
              <a:t>지키는</a:t>
            </a:r>
            <a:r>
              <a:rPr sz="2800" dirty="0"/>
              <a:t> </a:t>
            </a:r>
            <a:r>
              <a:rPr sz="2800" dirty="0" err="1"/>
              <a:t>방법입니다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45" y="4387237"/>
            <a:ext cx="7183511" cy="2331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생활</a:t>
            </a:r>
            <a:r>
              <a:rPr dirty="0"/>
              <a:t> 속 </a:t>
            </a:r>
            <a:r>
              <a:rPr dirty="0" err="1"/>
              <a:t>예방</a:t>
            </a:r>
            <a:r>
              <a:rPr dirty="0"/>
              <a:t> </a:t>
            </a:r>
            <a:r>
              <a:rPr dirty="0" err="1"/>
              <a:t>습관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금연과</a:t>
            </a:r>
            <a:r>
              <a:rPr sz="2800" dirty="0"/>
              <a:t> </a:t>
            </a:r>
            <a:r>
              <a:rPr sz="2800" dirty="0" err="1"/>
              <a:t>절주를</a:t>
            </a:r>
            <a:r>
              <a:rPr sz="2800" dirty="0"/>
              <a:t> </a:t>
            </a:r>
            <a:r>
              <a:rPr sz="2800" dirty="0" err="1"/>
              <a:t>실천합니다</a:t>
            </a:r>
            <a:r>
              <a:rPr sz="2800" dirty="0"/>
              <a:t>.</a:t>
            </a:r>
          </a:p>
          <a:p>
            <a:r>
              <a:rPr sz="2800" dirty="0" err="1"/>
              <a:t>기름진</a:t>
            </a:r>
            <a:r>
              <a:rPr sz="2800" dirty="0"/>
              <a:t> </a:t>
            </a:r>
            <a:r>
              <a:rPr sz="2800" dirty="0" err="1"/>
              <a:t>음식</a:t>
            </a:r>
            <a:r>
              <a:rPr sz="2800" dirty="0"/>
              <a:t> </a:t>
            </a:r>
            <a:r>
              <a:rPr sz="2800" dirty="0" err="1"/>
              <a:t>섭취를</a:t>
            </a:r>
            <a:r>
              <a:rPr sz="2800" dirty="0"/>
              <a:t> </a:t>
            </a:r>
            <a:r>
              <a:rPr sz="2800" dirty="0" err="1"/>
              <a:t>줄입니다</a:t>
            </a:r>
            <a:r>
              <a:rPr sz="2800" dirty="0"/>
              <a:t>.</a:t>
            </a:r>
          </a:p>
          <a:p>
            <a:r>
              <a:rPr lang="ko-KR" altLang="en-US" sz="2800" dirty="0" smtClean="0"/>
              <a:t>가능한 매일 </a:t>
            </a:r>
            <a:r>
              <a:rPr lang="en-US" altLang="ko-KR" sz="2800" dirty="0" smtClean="0"/>
              <a:t>30</a:t>
            </a:r>
            <a:r>
              <a:rPr lang="ko-KR" altLang="en-US" sz="2800" dirty="0" smtClean="0"/>
              <a:t>분 이상 운동합니다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smtClean="0"/>
              <a:t>스트레스를 줄이고 즐거운 마음으로 생활합니다</a:t>
            </a:r>
            <a:r>
              <a:rPr lang="en-US" altLang="ko-KR" sz="2800" dirty="0" smtClean="0"/>
              <a:t>.</a:t>
            </a:r>
            <a:endParaRPr lang="en-US" sz="2800" dirty="0" smtClean="0"/>
          </a:p>
          <a:p>
            <a:r>
              <a:rPr sz="2800" dirty="0" err="1" smtClean="0"/>
              <a:t>규칙적인</a:t>
            </a:r>
            <a:r>
              <a:rPr sz="2800" dirty="0" smtClean="0"/>
              <a:t> </a:t>
            </a:r>
            <a:r>
              <a:rPr sz="2800" dirty="0" err="1"/>
              <a:t>생활을</a:t>
            </a:r>
            <a:r>
              <a:rPr sz="2800" dirty="0"/>
              <a:t> </a:t>
            </a:r>
            <a:r>
              <a:rPr sz="2800" dirty="0" err="1"/>
              <a:t>유지합니다</a:t>
            </a:r>
            <a:r>
              <a:rPr sz="2800" dirty="0"/>
              <a:t>.</a:t>
            </a:r>
          </a:p>
          <a:p>
            <a:endParaRPr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38" y="4381317"/>
            <a:ext cx="7054123" cy="247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운동</a:t>
            </a:r>
            <a:r>
              <a:rPr dirty="0"/>
              <a:t> </a:t>
            </a:r>
            <a:r>
              <a:rPr dirty="0" err="1"/>
              <a:t>주의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무리한</a:t>
            </a:r>
            <a:r>
              <a:rPr sz="2800" dirty="0"/>
              <a:t> </a:t>
            </a:r>
            <a:r>
              <a:rPr sz="2800" dirty="0" err="1"/>
              <a:t>새벽</a:t>
            </a:r>
            <a:r>
              <a:rPr sz="2800" dirty="0"/>
              <a:t> </a:t>
            </a:r>
            <a:r>
              <a:rPr sz="2800" dirty="0" err="1"/>
              <a:t>운동은</a:t>
            </a:r>
            <a:r>
              <a:rPr sz="2800" dirty="0"/>
              <a:t> </a:t>
            </a:r>
            <a:r>
              <a:rPr sz="2800" dirty="0" err="1"/>
              <a:t>피합니다</a:t>
            </a:r>
            <a:r>
              <a:rPr sz="2800" dirty="0"/>
              <a:t>.</a:t>
            </a:r>
          </a:p>
          <a:p>
            <a:r>
              <a:rPr sz="2800" dirty="0" err="1"/>
              <a:t>충분한</a:t>
            </a:r>
            <a:r>
              <a:rPr sz="2800" dirty="0"/>
              <a:t> </a:t>
            </a:r>
            <a:r>
              <a:rPr sz="2800" dirty="0" err="1"/>
              <a:t>준비운동을</a:t>
            </a:r>
            <a:r>
              <a:rPr sz="2800" dirty="0"/>
              <a:t> </a:t>
            </a:r>
            <a:r>
              <a:rPr sz="2800" dirty="0" err="1"/>
              <a:t>합니다</a:t>
            </a:r>
            <a:r>
              <a:rPr sz="2800" dirty="0"/>
              <a:t>.</a:t>
            </a:r>
          </a:p>
          <a:p>
            <a:r>
              <a:rPr sz="2800" dirty="0"/>
              <a:t>몸 </a:t>
            </a:r>
            <a:r>
              <a:rPr sz="2800" dirty="0" err="1"/>
              <a:t>상태에</a:t>
            </a:r>
            <a:r>
              <a:rPr sz="2800" dirty="0"/>
              <a:t> </a:t>
            </a:r>
            <a:r>
              <a:rPr sz="2800" dirty="0" err="1"/>
              <a:t>맞게</a:t>
            </a:r>
            <a:r>
              <a:rPr sz="2800" dirty="0"/>
              <a:t> </a:t>
            </a:r>
            <a:r>
              <a:rPr sz="2800" dirty="0" err="1"/>
              <a:t>운동합니다</a:t>
            </a:r>
            <a:r>
              <a:rPr sz="2800" dirty="0"/>
              <a:t>.</a:t>
            </a:r>
          </a:p>
          <a:p>
            <a:r>
              <a:rPr sz="2800" dirty="0" err="1"/>
              <a:t>이상</a:t>
            </a:r>
            <a:r>
              <a:rPr sz="2800" dirty="0"/>
              <a:t> 시 </a:t>
            </a:r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중단합니다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95" y="4157907"/>
            <a:ext cx="6990809" cy="253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사고</a:t>
            </a:r>
            <a:r>
              <a:rPr dirty="0"/>
              <a:t> </a:t>
            </a:r>
            <a:r>
              <a:rPr dirty="0" err="1"/>
              <a:t>사례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빙판길</a:t>
            </a:r>
            <a:r>
              <a:rPr sz="2800" dirty="0"/>
              <a:t> </a:t>
            </a:r>
            <a:r>
              <a:rPr sz="2800" dirty="0" err="1"/>
              <a:t>전도</a:t>
            </a:r>
            <a:r>
              <a:rPr sz="2800" dirty="0"/>
              <a:t> </a:t>
            </a:r>
            <a:r>
              <a:rPr sz="2800" dirty="0" err="1"/>
              <a:t>사고</a:t>
            </a:r>
            <a:endParaRPr sz="2800" dirty="0"/>
          </a:p>
          <a:p>
            <a:r>
              <a:rPr sz="2800" dirty="0" err="1"/>
              <a:t>난방기</a:t>
            </a:r>
            <a:r>
              <a:rPr sz="2800" dirty="0"/>
              <a:t> </a:t>
            </a:r>
            <a:r>
              <a:rPr sz="2800" dirty="0" err="1"/>
              <a:t>화재</a:t>
            </a:r>
            <a:r>
              <a:rPr sz="2800" dirty="0"/>
              <a:t> </a:t>
            </a:r>
            <a:r>
              <a:rPr sz="2800" dirty="0" err="1"/>
              <a:t>사고</a:t>
            </a:r>
            <a:endParaRPr sz="2800" dirty="0"/>
          </a:p>
          <a:p>
            <a:r>
              <a:rPr sz="2800" dirty="0" err="1"/>
              <a:t>눈으로</a:t>
            </a:r>
            <a:r>
              <a:rPr sz="2800" dirty="0"/>
              <a:t> </a:t>
            </a:r>
            <a:r>
              <a:rPr sz="2800" dirty="0" err="1"/>
              <a:t>인한</a:t>
            </a:r>
            <a:r>
              <a:rPr sz="2800" dirty="0"/>
              <a:t> </a:t>
            </a:r>
            <a:r>
              <a:rPr sz="2800" dirty="0" err="1"/>
              <a:t>구조물</a:t>
            </a:r>
            <a:r>
              <a:rPr sz="2800" dirty="0"/>
              <a:t> </a:t>
            </a:r>
            <a:r>
              <a:rPr sz="2800" dirty="0" err="1"/>
              <a:t>붕괴</a:t>
            </a:r>
            <a:endParaRPr sz="2800" dirty="0"/>
          </a:p>
          <a:p>
            <a:r>
              <a:rPr sz="2800" dirty="0" err="1"/>
              <a:t>대부분</a:t>
            </a:r>
            <a:r>
              <a:rPr sz="2800" dirty="0"/>
              <a:t> </a:t>
            </a:r>
            <a:r>
              <a:rPr sz="2800" dirty="0" err="1"/>
              <a:t>예방</a:t>
            </a:r>
            <a:r>
              <a:rPr sz="2800" dirty="0"/>
              <a:t> </a:t>
            </a:r>
            <a:r>
              <a:rPr sz="2800" dirty="0" err="1"/>
              <a:t>가능한</a:t>
            </a:r>
            <a:r>
              <a:rPr sz="2800" dirty="0"/>
              <a:t> </a:t>
            </a:r>
            <a:r>
              <a:rPr sz="2800" dirty="0" err="1"/>
              <a:t>사고입니다</a:t>
            </a:r>
            <a:r>
              <a:rPr sz="2800" dirty="0"/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10" y="4269977"/>
            <a:ext cx="7269180" cy="2588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교육</a:t>
            </a:r>
            <a:r>
              <a:rPr dirty="0"/>
              <a:t> </a:t>
            </a:r>
            <a:r>
              <a:rPr dirty="0" err="1"/>
              <a:t>개요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3423" cy="4525963"/>
          </a:xfrm>
        </p:spPr>
        <p:txBody>
          <a:bodyPr>
            <a:normAutofit/>
          </a:bodyPr>
          <a:lstStyle/>
          <a:p>
            <a:r>
              <a:rPr sz="2800" dirty="0" err="1"/>
              <a:t>겨울철에</a:t>
            </a:r>
            <a:r>
              <a:rPr sz="2800" dirty="0"/>
              <a:t> </a:t>
            </a:r>
            <a:r>
              <a:rPr sz="2800" dirty="0" err="1"/>
              <a:t>많이</a:t>
            </a:r>
            <a:r>
              <a:rPr sz="2800" dirty="0"/>
              <a:t> </a:t>
            </a:r>
            <a:r>
              <a:rPr sz="2800" dirty="0" err="1"/>
              <a:t>발생하는</a:t>
            </a:r>
            <a:r>
              <a:rPr sz="2800" dirty="0"/>
              <a:t> </a:t>
            </a:r>
            <a:r>
              <a:rPr sz="2800" dirty="0" err="1"/>
              <a:t>사고와</a:t>
            </a:r>
            <a:r>
              <a:rPr sz="2800" dirty="0"/>
              <a:t> </a:t>
            </a:r>
            <a:r>
              <a:rPr sz="2800" dirty="0" err="1"/>
              <a:t>질병을</a:t>
            </a:r>
            <a:r>
              <a:rPr sz="2800" dirty="0"/>
              <a:t> </a:t>
            </a:r>
            <a:r>
              <a:rPr sz="2800" dirty="0" err="1"/>
              <a:t>예방하기</a:t>
            </a:r>
            <a:r>
              <a:rPr sz="2800" dirty="0"/>
              <a:t> </a:t>
            </a:r>
            <a:r>
              <a:rPr sz="2800" dirty="0" err="1"/>
              <a:t>위한</a:t>
            </a:r>
            <a:r>
              <a:rPr sz="2800" dirty="0"/>
              <a:t> </a:t>
            </a:r>
            <a:r>
              <a:rPr sz="2800" dirty="0" err="1"/>
              <a:t>교육입니다</a:t>
            </a:r>
            <a:r>
              <a:rPr sz="2800" dirty="0"/>
              <a:t>.</a:t>
            </a:r>
          </a:p>
          <a:p>
            <a:r>
              <a:rPr sz="2800" dirty="0" err="1"/>
              <a:t>동절기에는</a:t>
            </a:r>
            <a:r>
              <a:rPr sz="2800" dirty="0"/>
              <a:t> </a:t>
            </a:r>
            <a:r>
              <a:rPr sz="2800" dirty="0" err="1"/>
              <a:t>추위</a:t>
            </a:r>
            <a:r>
              <a:rPr sz="2800" dirty="0"/>
              <a:t>, 눈, </a:t>
            </a:r>
            <a:r>
              <a:rPr sz="2800" dirty="0" err="1"/>
              <a:t>얼음</a:t>
            </a:r>
            <a:r>
              <a:rPr sz="2800" dirty="0"/>
              <a:t> </a:t>
            </a:r>
            <a:r>
              <a:rPr sz="2800" dirty="0" err="1"/>
              <a:t>등으로</a:t>
            </a:r>
            <a:r>
              <a:rPr sz="2800" dirty="0"/>
              <a:t> </a:t>
            </a:r>
            <a:r>
              <a:rPr sz="2800" dirty="0" err="1"/>
              <a:t>사고</a:t>
            </a:r>
            <a:r>
              <a:rPr sz="2800" dirty="0"/>
              <a:t> </a:t>
            </a:r>
            <a:r>
              <a:rPr sz="2800" dirty="0" err="1"/>
              <a:t>위험이</a:t>
            </a:r>
            <a:r>
              <a:rPr sz="2800" dirty="0"/>
              <a:t> </a:t>
            </a:r>
            <a:r>
              <a:rPr sz="2800" dirty="0" err="1"/>
              <a:t>높아집니다</a:t>
            </a:r>
            <a:r>
              <a:rPr sz="2800" dirty="0"/>
              <a:t>.</a:t>
            </a:r>
          </a:p>
          <a:p>
            <a:r>
              <a:rPr sz="2800" dirty="0" err="1"/>
              <a:t>미리</a:t>
            </a:r>
            <a:r>
              <a:rPr sz="2800" dirty="0"/>
              <a:t> </a:t>
            </a:r>
            <a:r>
              <a:rPr sz="2800" dirty="0" err="1"/>
              <a:t>알고</a:t>
            </a:r>
            <a:r>
              <a:rPr sz="2800" dirty="0"/>
              <a:t> </a:t>
            </a:r>
            <a:r>
              <a:rPr sz="2800" dirty="0" err="1"/>
              <a:t>대비하면</a:t>
            </a:r>
            <a:r>
              <a:rPr sz="2800" dirty="0"/>
              <a:t> </a:t>
            </a:r>
            <a:r>
              <a:rPr sz="2800" dirty="0" err="1"/>
              <a:t>사고를</a:t>
            </a:r>
            <a:r>
              <a:rPr sz="2800" dirty="0"/>
              <a:t> </a:t>
            </a:r>
            <a:r>
              <a:rPr sz="2800" dirty="0" err="1"/>
              <a:t>막을</a:t>
            </a:r>
            <a:r>
              <a:rPr sz="2800" dirty="0"/>
              <a:t> 수 </a:t>
            </a:r>
            <a:r>
              <a:rPr sz="2800" dirty="0" err="1"/>
              <a:t>있습니다</a:t>
            </a:r>
            <a:r>
              <a:rPr sz="2800" dirty="0"/>
              <a:t>.</a:t>
            </a:r>
          </a:p>
          <a:p>
            <a:r>
              <a:rPr sz="2800" dirty="0" err="1"/>
              <a:t>오늘</a:t>
            </a:r>
            <a:r>
              <a:rPr sz="2800" dirty="0"/>
              <a:t> </a:t>
            </a:r>
            <a:r>
              <a:rPr sz="2800" dirty="0" err="1"/>
              <a:t>배운</a:t>
            </a:r>
            <a:r>
              <a:rPr sz="2800" dirty="0"/>
              <a:t> </a:t>
            </a:r>
            <a:r>
              <a:rPr sz="2800" dirty="0" err="1"/>
              <a:t>내용을</a:t>
            </a:r>
            <a:r>
              <a:rPr sz="2800" dirty="0"/>
              <a:t> </a:t>
            </a:r>
            <a:r>
              <a:rPr sz="2800" dirty="0" err="1"/>
              <a:t>현장에서</a:t>
            </a:r>
            <a:r>
              <a:rPr sz="2800" dirty="0"/>
              <a:t> 꼭 </a:t>
            </a:r>
            <a:r>
              <a:rPr sz="2800" dirty="0" err="1"/>
              <a:t>실천해</a:t>
            </a:r>
            <a:r>
              <a:rPr sz="2800" dirty="0"/>
              <a:t> </a:t>
            </a:r>
            <a:r>
              <a:rPr sz="2800" dirty="0" err="1"/>
              <a:t>주세요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39" y="4601946"/>
            <a:ext cx="3521245" cy="22560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81036" t="39543" r="15845" b="56115"/>
          <a:stretch/>
        </p:blipFill>
        <p:spPr>
          <a:xfrm rot="19466370">
            <a:off x="3279905" y="5674652"/>
            <a:ext cx="96517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사고의</a:t>
            </a:r>
            <a:r>
              <a:rPr dirty="0"/>
              <a:t> </a:t>
            </a:r>
            <a:r>
              <a:rPr dirty="0" err="1"/>
              <a:t>공통점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방심에서</a:t>
            </a:r>
            <a:r>
              <a:rPr sz="2800" dirty="0"/>
              <a:t> </a:t>
            </a:r>
            <a:r>
              <a:rPr sz="2800" dirty="0" err="1"/>
              <a:t>시작됩니다</a:t>
            </a:r>
            <a:r>
              <a:rPr sz="2800" dirty="0"/>
              <a:t>.</a:t>
            </a:r>
          </a:p>
          <a:p>
            <a:r>
              <a:rPr sz="2800" dirty="0" err="1"/>
              <a:t>위험을</a:t>
            </a:r>
            <a:r>
              <a:rPr sz="2800" dirty="0"/>
              <a:t> </a:t>
            </a:r>
            <a:r>
              <a:rPr sz="2800" dirty="0" err="1"/>
              <a:t>무시합니다</a:t>
            </a:r>
            <a:r>
              <a:rPr sz="2800" dirty="0"/>
              <a:t>.</a:t>
            </a:r>
          </a:p>
          <a:p>
            <a:r>
              <a:rPr sz="2800" dirty="0" err="1"/>
              <a:t>보호구</a:t>
            </a:r>
            <a:r>
              <a:rPr sz="2800" dirty="0"/>
              <a:t> </a:t>
            </a:r>
            <a:r>
              <a:rPr sz="2800" dirty="0" err="1"/>
              <a:t>미착용</a:t>
            </a:r>
            <a:endParaRPr sz="2800" dirty="0"/>
          </a:p>
          <a:p>
            <a:r>
              <a:rPr sz="2800" dirty="0" err="1"/>
              <a:t>기본</a:t>
            </a:r>
            <a:r>
              <a:rPr sz="2800" dirty="0"/>
              <a:t> </a:t>
            </a:r>
            <a:r>
              <a:rPr sz="2800" dirty="0" err="1"/>
              <a:t>수칙</a:t>
            </a:r>
            <a:r>
              <a:rPr sz="2800" dirty="0"/>
              <a:t> </a:t>
            </a:r>
            <a:r>
              <a:rPr sz="2800" dirty="0" err="1"/>
              <a:t>미준수</a:t>
            </a:r>
            <a:endParaRPr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606" y="4286677"/>
            <a:ext cx="6732787" cy="244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위험할</a:t>
            </a:r>
            <a:r>
              <a:rPr dirty="0"/>
              <a:t> 때 </a:t>
            </a:r>
            <a:r>
              <a:rPr dirty="0" err="1"/>
              <a:t>행동요령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작업을</a:t>
            </a:r>
            <a:r>
              <a:rPr sz="2800" dirty="0"/>
              <a:t> </a:t>
            </a:r>
            <a:r>
              <a:rPr sz="2800" dirty="0" err="1"/>
              <a:t>중단합니다</a:t>
            </a:r>
            <a:r>
              <a:rPr sz="2800" dirty="0"/>
              <a:t>.</a:t>
            </a:r>
          </a:p>
          <a:p>
            <a:r>
              <a:rPr sz="2800" dirty="0" err="1"/>
              <a:t>관리자에게</a:t>
            </a:r>
            <a:r>
              <a:rPr sz="2800" dirty="0"/>
              <a:t> </a:t>
            </a:r>
            <a:r>
              <a:rPr sz="2800" dirty="0" err="1"/>
              <a:t>보고합니다</a:t>
            </a:r>
            <a:r>
              <a:rPr sz="2800" dirty="0"/>
              <a:t>.</a:t>
            </a:r>
          </a:p>
          <a:p>
            <a:r>
              <a:rPr sz="2800" dirty="0" err="1"/>
              <a:t>혼자</a:t>
            </a:r>
            <a:r>
              <a:rPr sz="2800" dirty="0"/>
              <a:t> </a:t>
            </a:r>
            <a:r>
              <a:rPr sz="2800" dirty="0" err="1"/>
              <a:t>해결하지</a:t>
            </a:r>
            <a:r>
              <a:rPr sz="2800" dirty="0"/>
              <a:t> </a:t>
            </a:r>
            <a:r>
              <a:rPr sz="2800" dirty="0" err="1"/>
              <a:t>않습니다</a:t>
            </a:r>
            <a:r>
              <a:rPr sz="2800" dirty="0"/>
              <a:t>.</a:t>
            </a:r>
          </a:p>
          <a:p>
            <a:r>
              <a:rPr sz="2800" dirty="0" err="1"/>
              <a:t>안전이</a:t>
            </a:r>
            <a:r>
              <a:rPr sz="2800" dirty="0"/>
              <a:t> </a:t>
            </a:r>
            <a:r>
              <a:rPr sz="2800" dirty="0" err="1"/>
              <a:t>최우선입니다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55" y="4361711"/>
            <a:ext cx="6656090" cy="239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교육</a:t>
            </a:r>
            <a:r>
              <a:rPr dirty="0"/>
              <a:t> </a:t>
            </a:r>
            <a:r>
              <a:rPr dirty="0" err="1"/>
              <a:t>핵심</a:t>
            </a:r>
            <a:r>
              <a:rPr dirty="0"/>
              <a:t> </a:t>
            </a:r>
            <a:r>
              <a:rPr dirty="0" err="1"/>
              <a:t>정리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겨울은</a:t>
            </a:r>
            <a:r>
              <a:rPr sz="2800" dirty="0"/>
              <a:t> </a:t>
            </a:r>
            <a:r>
              <a:rPr sz="2800" dirty="0" err="1"/>
              <a:t>사고와</a:t>
            </a:r>
            <a:r>
              <a:rPr sz="2800" dirty="0"/>
              <a:t> </a:t>
            </a:r>
            <a:r>
              <a:rPr sz="2800" dirty="0" err="1"/>
              <a:t>질병</a:t>
            </a:r>
            <a:r>
              <a:rPr sz="2800" dirty="0"/>
              <a:t> </a:t>
            </a:r>
            <a:r>
              <a:rPr sz="2800" dirty="0" err="1"/>
              <a:t>위험이</a:t>
            </a:r>
            <a:r>
              <a:rPr sz="2800" dirty="0"/>
              <a:t> </a:t>
            </a:r>
            <a:r>
              <a:rPr sz="2800" dirty="0" err="1"/>
              <a:t>큽니다</a:t>
            </a:r>
            <a:r>
              <a:rPr sz="2800" dirty="0"/>
              <a:t>.</a:t>
            </a:r>
          </a:p>
          <a:p>
            <a:r>
              <a:rPr sz="2800" dirty="0" err="1"/>
              <a:t>기본</a:t>
            </a:r>
            <a:r>
              <a:rPr sz="2800" dirty="0"/>
              <a:t> </a:t>
            </a:r>
            <a:r>
              <a:rPr sz="2800" dirty="0" err="1"/>
              <a:t>수칙이</a:t>
            </a:r>
            <a:r>
              <a:rPr sz="2800" dirty="0"/>
              <a:t> </a:t>
            </a:r>
            <a:r>
              <a:rPr sz="2800" dirty="0" err="1"/>
              <a:t>사고를</a:t>
            </a:r>
            <a:r>
              <a:rPr sz="2800" dirty="0"/>
              <a:t> </a:t>
            </a:r>
            <a:r>
              <a:rPr sz="2800" dirty="0" err="1"/>
              <a:t>줄입니다</a:t>
            </a:r>
            <a:r>
              <a:rPr sz="2800" dirty="0"/>
              <a:t>.</a:t>
            </a:r>
          </a:p>
          <a:p>
            <a:r>
              <a:rPr sz="2800" dirty="0" err="1"/>
              <a:t>안전은</a:t>
            </a:r>
            <a:r>
              <a:rPr sz="2800" dirty="0"/>
              <a:t> </a:t>
            </a:r>
            <a:r>
              <a:rPr sz="2800" dirty="0" err="1"/>
              <a:t>습관입니다</a:t>
            </a:r>
            <a:r>
              <a:rPr sz="2800" dirty="0"/>
              <a:t>.</a:t>
            </a:r>
          </a:p>
          <a:p>
            <a:r>
              <a:rPr sz="2800" dirty="0" err="1"/>
              <a:t>실천이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15" y="4656883"/>
            <a:ext cx="6598770" cy="196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교육</a:t>
            </a:r>
            <a:r>
              <a:rPr dirty="0"/>
              <a:t> </a:t>
            </a:r>
            <a:r>
              <a:rPr dirty="0" err="1"/>
              <a:t>마무리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안전은</a:t>
            </a:r>
            <a:r>
              <a:rPr sz="2800" dirty="0"/>
              <a:t> </a:t>
            </a:r>
            <a:r>
              <a:rPr sz="2800" dirty="0" err="1"/>
              <a:t>혼자</a:t>
            </a:r>
            <a:r>
              <a:rPr sz="2800" dirty="0"/>
              <a:t> </a:t>
            </a:r>
            <a:r>
              <a:rPr sz="2800" dirty="0" err="1"/>
              <a:t>지키는</a:t>
            </a:r>
            <a:r>
              <a:rPr sz="2800" dirty="0"/>
              <a:t> </a:t>
            </a:r>
            <a:r>
              <a:rPr sz="2800" dirty="0" err="1"/>
              <a:t>것이</a:t>
            </a:r>
            <a:r>
              <a:rPr sz="2800" dirty="0"/>
              <a:t> </a:t>
            </a:r>
            <a:r>
              <a:rPr sz="2800" dirty="0" err="1"/>
              <a:t>아닙니다</a:t>
            </a:r>
            <a:r>
              <a:rPr sz="2800" dirty="0"/>
              <a:t>.</a:t>
            </a:r>
          </a:p>
          <a:p>
            <a:r>
              <a:rPr sz="2800" dirty="0" err="1"/>
              <a:t>서로</a:t>
            </a:r>
            <a:r>
              <a:rPr sz="2800" dirty="0"/>
              <a:t> </a:t>
            </a:r>
            <a:r>
              <a:rPr sz="2800" dirty="0" err="1"/>
              <a:t>관심이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  <a:p>
            <a:r>
              <a:rPr sz="2800" dirty="0" err="1"/>
              <a:t>작은</a:t>
            </a:r>
            <a:r>
              <a:rPr sz="2800" dirty="0"/>
              <a:t> </a:t>
            </a:r>
            <a:r>
              <a:rPr sz="2800" dirty="0" err="1"/>
              <a:t>실천이</a:t>
            </a:r>
            <a:r>
              <a:rPr sz="2800" dirty="0"/>
              <a:t> </a:t>
            </a:r>
            <a:r>
              <a:rPr sz="2800" dirty="0" err="1"/>
              <a:t>사고를</a:t>
            </a:r>
            <a:r>
              <a:rPr sz="2800" dirty="0"/>
              <a:t> </a:t>
            </a:r>
            <a:r>
              <a:rPr sz="2800" dirty="0" err="1"/>
              <a:t>막습니다</a:t>
            </a:r>
            <a:r>
              <a:rPr sz="2800" dirty="0"/>
              <a:t>.</a:t>
            </a:r>
          </a:p>
          <a:p>
            <a:r>
              <a:rPr sz="2800" dirty="0" err="1"/>
              <a:t>안전한</a:t>
            </a:r>
            <a:r>
              <a:rPr sz="2800" dirty="0"/>
              <a:t> </a:t>
            </a:r>
            <a:r>
              <a:rPr sz="2800" dirty="0" err="1"/>
              <a:t>겨울</a:t>
            </a:r>
            <a:r>
              <a:rPr sz="2800" dirty="0"/>
              <a:t> </a:t>
            </a:r>
            <a:r>
              <a:rPr sz="2800" dirty="0" err="1"/>
              <a:t>보내세요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28" y="4282735"/>
            <a:ext cx="3739343" cy="249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겨울철</a:t>
            </a:r>
            <a:r>
              <a:rPr dirty="0"/>
              <a:t> </a:t>
            </a:r>
            <a:r>
              <a:rPr dirty="0" err="1"/>
              <a:t>사고가</a:t>
            </a:r>
            <a:r>
              <a:rPr dirty="0"/>
              <a:t> </a:t>
            </a:r>
            <a:r>
              <a:rPr dirty="0" err="1"/>
              <a:t>많은</a:t>
            </a:r>
            <a:r>
              <a:rPr dirty="0"/>
              <a:t> </a:t>
            </a:r>
            <a:r>
              <a:rPr dirty="0" err="1"/>
              <a:t>이유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sz="2800" dirty="0" err="1"/>
              <a:t>추운</a:t>
            </a:r>
            <a:r>
              <a:rPr sz="2800" dirty="0"/>
              <a:t> </a:t>
            </a:r>
            <a:r>
              <a:rPr sz="2800" dirty="0" err="1"/>
              <a:t>날씨로</a:t>
            </a:r>
            <a:r>
              <a:rPr sz="2800" dirty="0"/>
              <a:t> </a:t>
            </a:r>
            <a:r>
              <a:rPr sz="2800" dirty="0" err="1"/>
              <a:t>몸이</a:t>
            </a:r>
            <a:r>
              <a:rPr sz="2800" dirty="0"/>
              <a:t> </a:t>
            </a:r>
            <a:r>
              <a:rPr sz="2800" dirty="0" err="1"/>
              <a:t>굳고</a:t>
            </a:r>
            <a:r>
              <a:rPr sz="2800" dirty="0"/>
              <a:t> </a:t>
            </a:r>
            <a:r>
              <a:rPr sz="2800" dirty="0" err="1"/>
              <a:t>반응</a:t>
            </a:r>
            <a:r>
              <a:rPr sz="2800" dirty="0"/>
              <a:t> </a:t>
            </a:r>
            <a:r>
              <a:rPr sz="2800" dirty="0" err="1"/>
              <a:t>속도가</a:t>
            </a:r>
            <a:r>
              <a:rPr sz="2800" dirty="0"/>
              <a:t> </a:t>
            </a:r>
            <a:r>
              <a:rPr sz="2800" dirty="0" err="1"/>
              <a:t>느려집니다</a:t>
            </a:r>
            <a:r>
              <a:rPr sz="2800" dirty="0"/>
              <a:t>.</a:t>
            </a:r>
          </a:p>
          <a:p>
            <a:r>
              <a:rPr sz="2800" dirty="0" err="1"/>
              <a:t>눈과</a:t>
            </a:r>
            <a:r>
              <a:rPr sz="2800" dirty="0"/>
              <a:t> </a:t>
            </a:r>
            <a:r>
              <a:rPr sz="2800" dirty="0" err="1"/>
              <a:t>얼음</a:t>
            </a:r>
            <a:r>
              <a:rPr sz="2800" dirty="0"/>
              <a:t> </a:t>
            </a:r>
            <a:r>
              <a:rPr sz="2800" dirty="0" err="1"/>
              <a:t>때문에</a:t>
            </a:r>
            <a:r>
              <a:rPr sz="2800" dirty="0"/>
              <a:t> </a:t>
            </a:r>
            <a:r>
              <a:rPr sz="2800" dirty="0" err="1"/>
              <a:t>미끄러짐</a:t>
            </a:r>
            <a:r>
              <a:rPr sz="2800" dirty="0"/>
              <a:t> </a:t>
            </a:r>
            <a:r>
              <a:rPr sz="2800" dirty="0" err="1"/>
              <a:t>사고가</a:t>
            </a:r>
            <a:r>
              <a:rPr sz="2800" dirty="0"/>
              <a:t> </a:t>
            </a:r>
            <a:r>
              <a:rPr sz="2800" dirty="0" err="1"/>
              <a:t>많이</a:t>
            </a:r>
            <a:r>
              <a:rPr sz="2800" dirty="0"/>
              <a:t> </a:t>
            </a:r>
            <a:r>
              <a:rPr sz="2800" dirty="0" err="1"/>
              <a:t>발생합니다</a:t>
            </a:r>
            <a:r>
              <a:rPr sz="2800" dirty="0"/>
              <a:t>.</a:t>
            </a:r>
          </a:p>
          <a:p>
            <a:r>
              <a:rPr sz="2800" dirty="0" err="1"/>
              <a:t>난방기</a:t>
            </a:r>
            <a:r>
              <a:rPr sz="2800" dirty="0"/>
              <a:t> </a:t>
            </a:r>
            <a:r>
              <a:rPr sz="2800" dirty="0" err="1"/>
              <a:t>사용</a:t>
            </a:r>
            <a:r>
              <a:rPr sz="2800" dirty="0"/>
              <a:t> </a:t>
            </a:r>
            <a:r>
              <a:rPr sz="2800" dirty="0" err="1"/>
              <a:t>증가로</a:t>
            </a:r>
            <a:r>
              <a:rPr sz="2800" dirty="0"/>
              <a:t> </a:t>
            </a:r>
            <a:r>
              <a:rPr sz="2800" dirty="0" err="1"/>
              <a:t>화재</a:t>
            </a:r>
            <a:r>
              <a:rPr sz="2800" dirty="0"/>
              <a:t> </a:t>
            </a:r>
            <a:r>
              <a:rPr sz="2800" dirty="0" err="1"/>
              <a:t>위험이</a:t>
            </a:r>
            <a:r>
              <a:rPr sz="2800" dirty="0"/>
              <a:t> </a:t>
            </a:r>
            <a:r>
              <a:rPr sz="2800" dirty="0" err="1"/>
              <a:t>커집니다</a:t>
            </a:r>
            <a:r>
              <a:rPr sz="2800" dirty="0"/>
              <a:t>.</a:t>
            </a:r>
          </a:p>
          <a:p>
            <a:r>
              <a:rPr sz="2800" dirty="0" err="1"/>
              <a:t>겨울철은</a:t>
            </a:r>
            <a:r>
              <a:rPr sz="2800" dirty="0"/>
              <a:t> </a:t>
            </a:r>
            <a:r>
              <a:rPr sz="2800" dirty="0" err="1"/>
              <a:t>특히</a:t>
            </a:r>
            <a:r>
              <a:rPr sz="2800" dirty="0"/>
              <a:t> </a:t>
            </a:r>
            <a:r>
              <a:rPr sz="2800" dirty="0" err="1"/>
              <a:t>안전에</a:t>
            </a:r>
            <a:r>
              <a:rPr sz="2800" dirty="0"/>
              <a:t> </a:t>
            </a:r>
            <a:r>
              <a:rPr sz="2800" dirty="0" err="1"/>
              <a:t>주의가</a:t>
            </a:r>
            <a:r>
              <a:rPr sz="2800" dirty="0"/>
              <a:t> </a:t>
            </a:r>
            <a:r>
              <a:rPr sz="2800" dirty="0" err="1"/>
              <a:t>필요합니다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45985"/>
          <a:stretch/>
        </p:blipFill>
        <p:spPr>
          <a:xfrm>
            <a:off x="1628541" y="4829072"/>
            <a:ext cx="6344118" cy="174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t>겨울철 사고의 특징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작은</a:t>
            </a:r>
            <a:r>
              <a:rPr sz="2800" dirty="0"/>
              <a:t> </a:t>
            </a:r>
            <a:r>
              <a:rPr sz="2800" dirty="0" err="1"/>
              <a:t>사고도</a:t>
            </a:r>
            <a:r>
              <a:rPr sz="2800" dirty="0"/>
              <a:t> 큰 </a:t>
            </a:r>
            <a:r>
              <a:rPr sz="2800" dirty="0" err="1"/>
              <a:t>부상으로</a:t>
            </a:r>
            <a:r>
              <a:rPr sz="2800" dirty="0"/>
              <a:t> </a:t>
            </a:r>
            <a:r>
              <a:rPr sz="2800" dirty="0" err="1"/>
              <a:t>이어질</a:t>
            </a:r>
            <a:r>
              <a:rPr sz="2800" dirty="0"/>
              <a:t> 수 </a:t>
            </a:r>
            <a:r>
              <a:rPr sz="2800" dirty="0" err="1"/>
              <a:t>있습니다</a:t>
            </a:r>
            <a:r>
              <a:rPr sz="2800" dirty="0"/>
              <a:t>.</a:t>
            </a:r>
          </a:p>
          <a:p>
            <a:r>
              <a:rPr sz="2800" dirty="0" err="1"/>
              <a:t>넘어짐</a:t>
            </a:r>
            <a:r>
              <a:rPr sz="2800" dirty="0"/>
              <a:t> </a:t>
            </a:r>
            <a:r>
              <a:rPr sz="2800" dirty="0" err="1"/>
              <a:t>사고가</a:t>
            </a:r>
            <a:r>
              <a:rPr sz="2800" dirty="0"/>
              <a:t> </a:t>
            </a:r>
            <a:r>
              <a:rPr sz="2800" dirty="0" err="1"/>
              <a:t>가장</a:t>
            </a:r>
            <a:r>
              <a:rPr sz="2800" dirty="0"/>
              <a:t> </a:t>
            </a:r>
            <a:r>
              <a:rPr sz="2800" dirty="0" err="1"/>
              <a:t>많이</a:t>
            </a:r>
            <a:r>
              <a:rPr sz="2800" dirty="0"/>
              <a:t> </a:t>
            </a:r>
            <a:r>
              <a:rPr sz="2800" dirty="0" err="1"/>
              <a:t>발생합니다</a:t>
            </a:r>
            <a:r>
              <a:rPr sz="2800" dirty="0"/>
              <a:t>.</a:t>
            </a:r>
          </a:p>
          <a:p>
            <a:r>
              <a:rPr sz="2800" dirty="0" err="1"/>
              <a:t>화재와</a:t>
            </a:r>
            <a:r>
              <a:rPr sz="2800" dirty="0"/>
              <a:t> </a:t>
            </a:r>
            <a:r>
              <a:rPr sz="2800" dirty="0" err="1"/>
              <a:t>건강</a:t>
            </a:r>
            <a:r>
              <a:rPr sz="2800" dirty="0"/>
              <a:t> </a:t>
            </a:r>
            <a:r>
              <a:rPr sz="2800" dirty="0" err="1"/>
              <a:t>이상도</a:t>
            </a:r>
            <a:r>
              <a:rPr sz="2800" dirty="0"/>
              <a:t> </a:t>
            </a:r>
            <a:r>
              <a:rPr sz="2800" dirty="0" err="1"/>
              <a:t>증가합니다</a:t>
            </a:r>
            <a:r>
              <a:rPr sz="2800" dirty="0"/>
              <a:t>.</a:t>
            </a:r>
          </a:p>
          <a:p>
            <a:r>
              <a:rPr sz="2800" dirty="0" err="1"/>
              <a:t>기본</a:t>
            </a:r>
            <a:r>
              <a:rPr sz="2800" dirty="0"/>
              <a:t> </a:t>
            </a:r>
            <a:r>
              <a:rPr sz="2800" dirty="0" err="1"/>
              <a:t>수칙</a:t>
            </a:r>
            <a:r>
              <a:rPr sz="2800" dirty="0"/>
              <a:t> </a:t>
            </a:r>
            <a:r>
              <a:rPr sz="2800" dirty="0" err="1"/>
              <a:t>준수가</a:t>
            </a:r>
            <a:r>
              <a:rPr sz="2800" dirty="0"/>
              <a:t> </a:t>
            </a:r>
            <a:r>
              <a:rPr sz="2800" dirty="0" err="1"/>
              <a:t>중요합니다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34338" t="-1" b="38598"/>
          <a:stretch/>
        </p:blipFill>
        <p:spPr>
          <a:xfrm>
            <a:off x="2565035" y="4808669"/>
            <a:ext cx="4013929" cy="1764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동절기</a:t>
            </a:r>
            <a:r>
              <a:rPr dirty="0"/>
              <a:t> </a:t>
            </a:r>
            <a:r>
              <a:rPr dirty="0" err="1"/>
              <a:t>주요</a:t>
            </a:r>
            <a:r>
              <a:rPr dirty="0"/>
              <a:t> </a:t>
            </a:r>
            <a:r>
              <a:rPr dirty="0" err="1"/>
              <a:t>위험요인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미끄러운</a:t>
            </a:r>
            <a:r>
              <a:rPr sz="2800" dirty="0"/>
              <a:t> </a:t>
            </a:r>
            <a:r>
              <a:rPr sz="2800" dirty="0" err="1"/>
              <a:t>바닥으로</a:t>
            </a:r>
            <a:r>
              <a:rPr sz="2800" dirty="0"/>
              <a:t> </a:t>
            </a:r>
            <a:r>
              <a:rPr sz="2800" dirty="0" err="1"/>
              <a:t>인한</a:t>
            </a:r>
            <a:r>
              <a:rPr sz="2800" dirty="0"/>
              <a:t> </a:t>
            </a:r>
            <a:r>
              <a:rPr sz="2800" dirty="0" err="1"/>
              <a:t>넘어짐</a:t>
            </a:r>
            <a:r>
              <a:rPr sz="2800" dirty="0"/>
              <a:t> </a:t>
            </a:r>
            <a:r>
              <a:rPr sz="2800" dirty="0" err="1"/>
              <a:t>사고</a:t>
            </a:r>
            <a:endParaRPr sz="2800" dirty="0"/>
          </a:p>
          <a:p>
            <a:r>
              <a:rPr sz="2800" dirty="0" err="1"/>
              <a:t>난방기</a:t>
            </a:r>
            <a:r>
              <a:rPr sz="2800" dirty="0"/>
              <a:t> </a:t>
            </a:r>
            <a:r>
              <a:rPr sz="2800" dirty="0" err="1"/>
              <a:t>사용</a:t>
            </a:r>
            <a:r>
              <a:rPr sz="2800" dirty="0"/>
              <a:t> </a:t>
            </a:r>
            <a:r>
              <a:rPr sz="2800" dirty="0" err="1"/>
              <a:t>증가로</a:t>
            </a:r>
            <a:r>
              <a:rPr sz="2800" dirty="0"/>
              <a:t> </a:t>
            </a:r>
            <a:r>
              <a:rPr sz="2800" dirty="0" err="1"/>
              <a:t>인한</a:t>
            </a:r>
            <a:r>
              <a:rPr sz="2800" dirty="0"/>
              <a:t> </a:t>
            </a:r>
            <a:r>
              <a:rPr sz="2800" dirty="0" err="1"/>
              <a:t>화재</a:t>
            </a:r>
            <a:r>
              <a:rPr sz="2800" dirty="0"/>
              <a:t> </a:t>
            </a:r>
            <a:r>
              <a:rPr sz="2800" dirty="0" err="1"/>
              <a:t>위험</a:t>
            </a:r>
            <a:endParaRPr sz="2800" dirty="0"/>
          </a:p>
          <a:p>
            <a:r>
              <a:rPr sz="2800" dirty="0" err="1"/>
              <a:t>저체온증</a:t>
            </a:r>
            <a:r>
              <a:rPr sz="2800" dirty="0"/>
              <a:t>, </a:t>
            </a:r>
            <a:r>
              <a:rPr sz="2800" dirty="0" err="1" smtClean="0"/>
              <a:t>동상</a:t>
            </a:r>
            <a:r>
              <a:rPr lang="en-US" sz="2800" dirty="0" smtClean="0"/>
              <a:t>,</a:t>
            </a:r>
            <a:r>
              <a:rPr lang="ko-KR" altLang="en-US" sz="2800" dirty="0" smtClean="0"/>
              <a:t>동창</a:t>
            </a:r>
            <a:r>
              <a:rPr sz="2800" dirty="0" smtClean="0"/>
              <a:t> </a:t>
            </a:r>
            <a:r>
              <a:rPr sz="2800" dirty="0"/>
              <a:t>등 </a:t>
            </a:r>
            <a:r>
              <a:rPr sz="2800" dirty="0" err="1" smtClean="0"/>
              <a:t>한랭질환</a:t>
            </a:r>
            <a:endParaRPr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18005"/>
          <a:stretch/>
        </p:blipFill>
        <p:spPr>
          <a:xfrm>
            <a:off x="1296296" y="4744441"/>
            <a:ext cx="6551408" cy="1828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미끄러짐</a:t>
            </a:r>
            <a:r>
              <a:rPr dirty="0"/>
              <a:t> </a:t>
            </a:r>
            <a:r>
              <a:rPr dirty="0" err="1"/>
              <a:t>사고</a:t>
            </a:r>
            <a:r>
              <a:rPr dirty="0"/>
              <a:t> </a:t>
            </a:r>
            <a:r>
              <a:rPr dirty="0" err="1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4252" cy="4525963"/>
          </a:xfrm>
        </p:spPr>
        <p:txBody>
          <a:bodyPr>
            <a:normAutofit/>
          </a:bodyPr>
          <a:lstStyle/>
          <a:p>
            <a:r>
              <a:rPr sz="2600" dirty="0" err="1"/>
              <a:t>빙판길에서</a:t>
            </a:r>
            <a:r>
              <a:rPr sz="2600" dirty="0"/>
              <a:t> </a:t>
            </a:r>
            <a:r>
              <a:rPr sz="2600" dirty="0" err="1"/>
              <a:t>넘어지면</a:t>
            </a:r>
            <a:r>
              <a:rPr sz="2600" dirty="0"/>
              <a:t> 큰 </a:t>
            </a:r>
            <a:r>
              <a:rPr sz="2600" dirty="0" err="1"/>
              <a:t>부상으로</a:t>
            </a:r>
            <a:r>
              <a:rPr sz="2600" dirty="0"/>
              <a:t> </a:t>
            </a:r>
            <a:r>
              <a:rPr sz="2600" dirty="0" err="1"/>
              <a:t>이어질</a:t>
            </a:r>
            <a:r>
              <a:rPr sz="2600" dirty="0"/>
              <a:t> 수 </a:t>
            </a:r>
            <a:r>
              <a:rPr sz="2600" dirty="0" err="1"/>
              <a:t>있습니다</a:t>
            </a:r>
            <a:r>
              <a:rPr sz="2600" dirty="0"/>
              <a:t>.</a:t>
            </a:r>
          </a:p>
          <a:p>
            <a:r>
              <a:rPr sz="2600" dirty="0" err="1"/>
              <a:t>출퇴근길과</a:t>
            </a:r>
            <a:r>
              <a:rPr sz="2600" dirty="0"/>
              <a:t> </a:t>
            </a:r>
            <a:r>
              <a:rPr sz="2600" dirty="0" err="1"/>
              <a:t>작업장</a:t>
            </a:r>
            <a:r>
              <a:rPr sz="2600" dirty="0"/>
              <a:t> </a:t>
            </a:r>
            <a:r>
              <a:rPr sz="2600" dirty="0" err="1"/>
              <a:t>통행로에서</a:t>
            </a:r>
            <a:r>
              <a:rPr sz="2600" dirty="0"/>
              <a:t> </a:t>
            </a:r>
            <a:r>
              <a:rPr sz="2600" dirty="0" err="1"/>
              <a:t>주의가</a:t>
            </a:r>
            <a:r>
              <a:rPr sz="2600" dirty="0"/>
              <a:t> </a:t>
            </a:r>
            <a:r>
              <a:rPr sz="2600" dirty="0" err="1"/>
              <a:t>필요합니다</a:t>
            </a:r>
            <a:r>
              <a:rPr sz="2600" dirty="0"/>
              <a:t>.</a:t>
            </a:r>
          </a:p>
          <a:p>
            <a:r>
              <a:rPr sz="2600" dirty="0" err="1"/>
              <a:t>방심이</a:t>
            </a:r>
            <a:r>
              <a:rPr sz="2600" dirty="0"/>
              <a:t> </a:t>
            </a:r>
            <a:r>
              <a:rPr sz="2600" dirty="0" err="1"/>
              <a:t>가장</a:t>
            </a:r>
            <a:r>
              <a:rPr sz="2600" dirty="0"/>
              <a:t> 큰 </a:t>
            </a:r>
            <a:r>
              <a:rPr sz="2600" dirty="0" err="1"/>
              <a:t>사고</a:t>
            </a:r>
            <a:r>
              <a:rPr sz="2600" dirty="0"/>
              <a:t> </a:t>
            </a:r>
            <a:r>
              <a:rPr sz="2600" dirty="0" err="1"/>
              <a:t>원인입니다</a:t>
            </a:r>
            <a:r>
              <a:rPr sz="2600" dirty="0"/>
              <a:t>.</a:t>
            </a:r>
          </a:p>
          <a:p>
            <a:r>
              <a:rPr sz="2600" dirty="0" err="1"/>
              <a:t>항상</a:t>
            </a:r>
            <a:r>
              <a:rPr sz="2600" dirty="0"/>
              <a:t> </a:t>
            </a:r>
            <a:r>
              <a:rPr sz="2600" dirty="0" err="1"/>
              <a:t>바닥</a:t>
            </a:r>
            <a:r>
              <a:rPr sz="2600" dirty="0"/>
              <a:t> </a:t>
            </a:r>
            <a:r>
              <a:rPr sz="2600" dirty="0" err="1"/>
              <a:t>상태를</a:t>
            </a:r>
            <a:r>
              <a:rPr sz="2600" dirty="0"/>
              <a:t> </a:t>
            </a:r>
            <a:r>
              <a:rPr sz="2600" dirty="0" err="1"/>
              <a:t>확인하세요</a:t>
            </a:r>
            <a:r>
              <a:rPr sz="2600" dirty="0"/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300" y="4052558"/>
            <a:ext cx="5484410" cy="2805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미끄러짐</a:t>
            </a:r>
            <a:r>
              <a:rPr dirty="0"/>
              <a:t> </a:t>
            </a:r>
            <a:r>
              <a:rPr dirty="0" err="1"/>
              <a:t>사고</a:t>
            </a:r>
            <a:r>
              <a:rPr dirty="0"/>
              <a:t> </a:t>
            </a:r>
            <a:r>
              <a:rPr dirty="0" err="1"/>
              <a:t>예방법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서두르지</a:t>
            </a:r>
            <a:r>
              <a:rPr sz="2800" dirty="0"/>
              <a:t> </a:t>
            </a:r>
            <a:r>
              <a:rPr sz="2800" dirty="0" err="1"/>
              <a:t>말고</a:t>
            </a:r>
            <a:r>
              <a:rPr sz="2800" dirty="0"/>
              <a:t> </a:t>
            </a:r>
            <a:r>
              <a:rPr sz="2800" dirty="0" err="1"/>
              <a:t>천천히</a:t>
            </a:r>
            <a:r>
              <a:rPr sz="2800" dirty="0"/>
              <a:t> </a:t>
            </a:r>
            <a:r>
              <a:rPr sz="2800" dirty="0" err="1"/>
              <a:t>이동합니다</a:t>
            </a:r>
            <a:r>
              <a:rPr sz="2800" dirty="0"/>
              <a:t>.</a:t>
            </a:r>
          </a:p>
          <a:p>
            <a:r>
              <a:rPr sz="2800" dirty="0" err="1"/>
              <a:t>손을</a:t>
            </a:r>
            <a:r>
              <a:rPr sz="2800" dirty="0"/>
              <a:t> </a:t>
            </a:r>
            <a:r>
              <a:rPr sz="2800" dirty="0" err="1"/>
              <a:t>주머니에</a:t>
            </a:r>
            <a:r>
              <a:rPr sz="2800" dirty="0"/>
              <a:t> </a:t>
            </a:r>
            <a:r>
              <a:rPr sz="2800" dirty="0" err="1"/>
              <a:t>넣고</a:t>
            </a:r>
            <a:r>
              <a:rPr sz="2800" dirty="0"/>
              <a:t> </a:t>
            </a:r>
            <a:r>
              <a:rPr sz="2800" dirty="0" smtClean="0"/>
              <a:t>걷</a:t>
            </a:r>
            <a:r>
              <a:rPr lang="ko-KR" altLang="en-US" sz="2800" dirty="0" smtClean="0"/>
              <a:t>거나 </a:t>
            </a:r>
            <a:r>
              <a:rPr lang="ko-KR" altLang="en-US" sz="2800" dirty="0" err="1" smtClean="0"/>
              <a:t>스마트폰을</a:t>
            </a:r>
            <a:r>
              <a:rPr lang="ko-KR" altLang="en-US" sz="2800" dirty="0" smtClean="0"/>
              <a:t> 보면서 걷지 </a:t>
            </a:r>
            <a:r>
              <a:rPr sz="2800" dirty="0" smtClean="0"/>
              <a:t> </a:t>
            </a:r>
            <a:r>
              <a:rPr sz="2800" dirty="0" err="1"/>
              <a:t>않습니다</a:t>
            </a:r>
            <a:r>
              <a:rPr sz="2800" dirty="0"/>
              <a:t>.</a:t>
            </a:r>
          </a:p>
          <a:p>
            <a:r>
              <a:rPr sz="2800" dirty="0" err="1"/>
              <a:t>미끄럼</a:t>
            </a:r>
            <a:r>
              <a:rPr sz="2800" dirty="0"/>
              <a:t> </a:t>
            </a:r>
            <a:r>
              <a:rPr sz="2800" dirty="0" err="1"/>
              <a:t>방지</a:t>
            </a:r>
            <a:r>
              <a:rPr sz="2800" dirty="0"/>
              <a:t> </a:t>
            </a:r>
            <a:r>
              <a:rPr sz="2800" dirty="0" err="1"/>
              <a:t>신발을</a:t>
            </a:r>
            <a:r>
              <a:rPr sz="2800" dirty="0"/>
              <a:t> </a:t>
            </a:r>
            <a:r>
              <a:rPr sz="2800" dirty="0" err="1"/>
              <a:t>착용합니다</a:t>
            </a:r>
            <a:r>
              <a:rPr sz="2800" dirty="0"/>
              <a:t>.</a:t>
            </a:r>
          </a:p>
          <a:p>
            <a:r>
              <a:rPr sz="2800" dirty="0" err="1"/>
              <a:t>얼음</a:t>
            </a:r>
            <a:r>
              <a:rPr sz="2800" dirty="0"/>
              <a:t> </a:t>
            </a:r>
            <a:r>
              <a:rPr sz="2800" dirty="0" err="1"/>
              <a:t>발견</a:t>
            </a:r>
            <a:r>
              <a:rPr sz="2800" dirty="0"/>
              <a:t> 시 </a:t>
            </a:r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조치합니다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37401"/>
          <a:stretch/>
        </p:blipFill>
        <p:spPr>
          <a:xfrm>
            <a:off x="716181" y="4572001"/>
            <a:ext cx="7711637" cy="2022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dirty="0" err="1"/>
              <a:t>작업장</a:t>
            </a:r>
            <a:r>
              <a:rPr dirty="0"/>
              <a:t> </a:t>
            </a:r>
            <a:r>
              <a:rPr dirty="0" err="1"/>
              <a:t>결빙</a:t>
            </a:r>
            <a:r>
              <a:rPr dirty="0"/>
              <a:t> </a:t>
            </a:r>
            <a:r>
              <a:rPr dirty="0" err="1"/>
              <a:t>관리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8466" cy="4525963"/>
          </a:xfrm>
        </p:spPr>
        <p:txBody>
          <a:bodyPr>
            <a:normAutofit/>
          </a:bodyPr>
          <a:lstStyle/>
          <a:p>
            <a:r>
              <a:rPr lang="ko-KR" altLang="en-US" sz="2800" dirty="0" smtClean="0"/>
              <a:t>각 계단의 옥상문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창문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등은 반드시  닫아두고</a:t>
            </a:r>
            <a:r>
              <a:rPr lang="en-US" altLang="ko-KR" sz="2800" dirty="0" smtClean="0"/>
              <a:t>,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ko-KR" altLang="en-US" sz="2800" dirty="0" smtClean="0"/>
              <a:t>물걸레 청소를 금지하고 물기를 철저히 제거합니다</a:t>
            </a:r>
            <a:r>
              <a:rPr lang="en-US" altLang="ko-KR" sz="2800" dirty="0" smtClean="0"/>
              <a:t>.</a:t>
            </a:r>
            <a:endParaRPr sz="2800" dirty="0"/>
          </a:p>
          <a:p>
            <a:r>
              <a:rPr sz="2800" dirty="0" err="1"/>
              <a:t>얼음은</a:t>
            </a:r>
            <a:r>
              <a:rPr sz="2800" dirty="0"/>
              <a:t> </a:t>
            </a:r>
            <a:r>
              <a:rPr sz="2800" dirty="0" err="1"/>
              <a:t>모래나</a:t>
            </a:r>
            <a:r>
              <a:rPr sz="2800" dirty="0"/>
              <a:t> </a:t>
            </a:r>
            <a:r>
              <a:rPr sz="2800" dirty="0" err="1"/>
              <a:t>염화칼슘으로</a:t>
            </a:r>
            <a:r>
              <a:rPr sz="2800" dirty="0"/>
              <a:t> </a:t>
            </a:r>
            <a:r>
              <a:rPr sz="2800" dirty="0" err="1"/>
              <a:t>제거합니다</a:t>
            </a:r>
            <a:r>
              <a:rPr sz="2800" dirty="0"/>
              <a:t>.</a:t>
            </a:r>
          </a:p>
          <a:p>
            <a:r>
              <a:rPr sz="2800" dirty="0" err="1"/>
              <a:t>위험</a:t>
            </a:r>
            <a:r>
              <a:rPr sz="2800" dirty="0"/>
              <a:t> </a:t>
            </a:r>
            <a:r>
              <a:rPr sz="2800" dirty="0" err="1"/>
              <a:t>구간은</a:t>
            </a:r>
            <a:r>
              <a:rPr sz="2800" dirty="0"/>
              <a:t> </a:t>
            </a:r>
            <a:r>
              <a:rPr sz="2800" dirty="0" err="1"/>
              <a:t>출입</a:t>
            </a:r>
            <a:r>
              <a:rPr sz="2800" dirty="0"/>
              <a:t> </a:t>
            </a:r>
            <a:r>
              <a:rPr sz="2800" dirty="0" err="1"/>
              <a:t>통제합니다</a:t>
            </a:r>
            <a:r>
              <a:rPr sz="2800" dirty="0"/>
              <a:t>.</a:t>
            </a:r>
          </a:p>
          <a:p>
            <a:r>
              <a:rPr sz="2800" dirty="0" err="1"/>
              <a:t>관리자에게</a:t>
            </a:r>
            <a:r>
              <a:rPr sz="2800" dirty="0"/>
              <a:t> </a:t>
            </a:r>
            <a:r>
              <a:rPr sz="2800" dirty="0" err="1"/>
              <a:t>즉시</a:t>
            </a:r>
            <a:r>
              <a:rPr sz="2800" dirty="0"/>
              <a:t> </a:t>
            </a:r>
            <a:r>
              <a:rPr sz="2800" dirty="0" err="1"/>
              <a:t>보고합니다</a:t>
            </a:r>
            <a:r>
              <a:rPr sz="28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38146"/>
          <a:stretch/>
        </p:blipFill>
        <p:spPr>
          <a:xfrm>
            <a:off x="813528" y="4550485"/>
            <a:ext cx="7512892" cy="196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1159</Words>
  <Application>Microsoft Office PowerPoint</Application>
  <PresentationFormat>화면 슬라이드 쇼(4:3)</PresentationFormat>
  <Paragraphs>224</Paragraphs>
  <Slides>33</Slides>
  <Notes>31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맑은 고딕</vt:lpstr>
      <vt:lpstr>한컴 고딕</vt:lpstr>
      <vt:lpstr>Arial</vt:lpstr>
      <vt:lpstr>Calibri</vt:lpstr>
      <vt:lpstr>Office Theme</vt:lpstr>
      <vt:lpstr>안전보건교육 교재</vt:lpstr>
      <vt:lpstr>PowerPoint 프레젠테이션</vt:lpstr>
      <vt:lpstr>교육 개요</vt:lpstr>
      <vt:lpstr>겨울철 사고가 많은 이유</vt:lpstr>
      <vt:lpstr>겨울철 사고의 특징</vt:lpstr>
      <vt:lpstr>동절기 주요 위험요인</vt:lpstr>
      <vt:lpstr>미끄러짐 사고 위험</vt:lpstr>
      <vt:lpstr>미끄러짐 사고 예방법</vt:lpstr>
      <vt:lpstr>작업장 결빙 관리</vt:lpstr>
      <vt:lpstr>겨울철 화재 증가 이유</vt:lpstr>
      <vt:lpstr>난방기 사용 시 주의</vt:lpstr>
      <vt:lpstr>전기 화재 예방</vt:lpstr>
      <vt:lpstr>소화기 사용 방법</vt:lpstr>
      <vt:lpstr>한랭질환이란</vt:lpstr>
      <vt:lpstr>저체온증 증상</vt:lpstr>
      <vt:lpstr>동상 증상</vt:lpstr>
      <vt:lpstr>한랭질환 예방</vt:lpstr>
      <vt:lpstr>겨울철 차량 사고</vt:lpstr>
      <vt:lpstr>눈길 운전 요령</vt:lpstr>
      <vt:lpstr>PowerPoint 프레젠테이션</vt:lpstr>
      <vt:lpstr>뇌·심혈관질환이란</vt:lpstr>
      <vt:lpstr>겨울철 위험 증가 이유</vt:lpstr>
      <vt:lpstr>주의 대상 근로자</vt:lpstr>
      <vt:lpstr>전조 증상</vt:lpstr>
      <vt:lpstr>증상 발생 시</vt:lpstr>
      <vt:lpstr>건강진단 중요성</vt:lpstr>
      <vt:lpstr>생활 속 예방 습관</vt:lpstr>
      <vt:lpstr>겨울철 운동 주의</vt:lpstr>
      <vt:lpstr>겨울철 사고 사례</vt:lpstr>
      <vt:lpstr>사고의 공통점</vt:lpstr>
      <vt:lpstr>위험할 때 행동요령</vt:lpstr>
      <vt:lpstr>교육 핵심 정리</vt:lpstr>
      <vt:lpstr>교육 마무리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교육 개요</dc:title>
  <dc:subject/>
  <dc:creator>우청호</dc:creator>
  <cp:keywords/>
  <dc:description>generated using python-pptx</dc:description>
  <cp:lastModifiedBy>우청호</cp:lastModifiedBy>
  <cp:revision>29</cp:revision>
  <dcterms:created xsi:type="dcterms:W3CDTF">2013-01-27T09:14:16Z</dcterms:created>
  <dcterms:modified xsi:type="dcterms:W3CDTF">2026-01-07T03:08:29Z</dcterms:modified>
  <cp:category/>
</cp:coreProperties>
</file>